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Dynapuff Condensed" charset="1" panose="00000000000000000000"/>
      <p:regular r:id="rId20"/>
    </p:embeddedFont>
    <p:embeddedFont>
      <p:font typeface="Canva Sans Bold" charset="1" panose="020B0803030501040103"/>
      <p:regular r:id="rId21"/>
    </p:embeddedFont>
    <p:embeddedFont>
      <p:font typeface="Dynapuff SemiCondensed" charset="1" panose="00000000000000000000"/>
      <p:regular r:id="rId22"/>
    </p:embeddedFont>
    <p:embeddedFont>
      <p:font typeface="Dynapuff Condensed Bold"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01622" y="-767350"/>
            <a:ext cx="22013892" cy="12354774"/>
          </a:xfrm>
          <a:custGeom>
            <a:avLst/>
            <a:gdLst/>
            <a:ahLst/>
            <a:cxnLst/>
            <a:rect r="r" b="b" t="t" l="l"/>
            <a:pathLst>
              <a:path h="12354774" w="22013892">
                <a:moveTo>
                  <a:pt x="0" y="0"/>
                </a:moveTo>
                <a:lnTo>
                  <a:pt x="22013891" y="0"/>
                </a:lnTo>
                <a:lnTo>
                  <a:pt x="22013891" y="12354775"/>
                </a:lnTo>
                <a:lnTo>
                  <a:pt x="0" y="12354775"/>
                </a:lnTo>
                <a:lnTo>
                  <a:pt x="0" y="0"/>
                </a:lnTo>
                <a:close/>
              </a:path>
            </a:pathLst>
          </a:custGeom>
          <a:blipFill>
            <a:blip r:embed="rId2"/>
            <a:stretch>
              <a:fillRect l="0" t="-9467" r="0" b="-9467"/>
            </a:stretch>
          </a:blipFill>
        </p:spPr>
      </p:sp>
      <p:grpSp>
        <p:nvGrpSpPr>
          <p:cNvPr name="Group 3" id="3"/>
          <p:cNvGrpSpPr/>
          <p:nvPr/>
        </p:nvGrpSpPr>
        <p:grpSpPr>
          <a:xfrm rot="0">
            <a:off x="-1793400" y="-712357"/>
            <a:ext cx="22453902" cy="11711713"/>
            <a:chOff x="0" y="0"/>
            <a:chExt cx="5913785" cy="3084566"/>
          </a:xfrm>
        </p:grpSpPr>
        <p:sp>
          <p:nvSpPr>
            <p:cNvPr name="Freeform 4" id="4"/>
            <p:cNvSpPr/>
            <p:nvPr/>
          </p:nvSpPr>
          <p:spPr>
            <a:xfrm flipH="false" flipV="false" rot="0">
              <a:off x="0" y="0"/>
              <a:ext cx="5913785" cy="3084567"/>
            </a:xfrm>
            <a:custGeom>
              <a:avLst/>
              <a:gdLst/>
              <a:ahLst/>
              <a:cxnLst/>
              <a:rect r="r" b="b" t="t" l="l"/>
              <a:pathLst>
                <a:path h="3084567" w="5913785">
                  <a:moveTo>
                    <a:pt x="0" y="0"/>
                  </a:moveTo>
                  <a:lnTo>
                    <a:pt x="5913785" y="0"/>
                  </a:lnTo>
                  <a:lnTo>
                    <a:pt x="5913785" y="3084567"/>
                  </a:lnTo>
                  <a:lnTo>
                    <a:pt x="0" y="3084567"/>
                  </a:lnTo>
                  <a:close/>
                </a:path>
              </a:pathLst>
            </a:custGeom>
            <a:solidFill>
              <a:srgbClr val="AAD7D4">
                <a:alpha val="28627"/>
              </a:srgbClr>
            </a:solidFill>
          </p:spPr>
        </p:sp>
        <p:sp>
          <p:nvSpPr>
            <p:cNvPr name="TextBox 5" id="5"/>
            <p:cNvSpPr txBox="true"/>
            <p:nvPr/>
          </p:nvSpPr>
          <p:spPr>
            <a:xfrm>
              <a:off x="0" y="-38100"/>
              <a:ext cx="5913785" cy="312266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2184892" y="-1028700"/>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72605" y="6043612"/>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141916" y="5065594"/>
            <a:ext cx="13594844" cy="1956037"/>
          </a:xfrm>
          <a:prstGeom prst="rect">
            <a:avLst/>
          </a:prstGeom>
        </p:spPr>
        <p:txBody>
          <a:bodyPr anchor="t" rtlCol="false" tIns="0" lIns="0" bIns="0" rIns="0">
            <a:spAutoFit/>
          </a:bodyPr>
          <a:lstStyle/>
          <a:p>
            <a:pPr algn="ctr" marL="0" indent="0" lvl="0">
              <a:lnSpc>
                <a:spcPts val="15432"/>
              </a:lnSpc>
              <a:spcBef>
                <a:spcPct val="0"/>
              </a:spcBef>
            </a:pPr>
            <a:r>
              <a:rPr lang="en-US" sz="12860" spc="128">
                <a:solidFill>
                  <a:srgbClr val="000000"/>
                </a:solidFill>
                <a:latin typeface="Dynapuff Condensed"/>
                <a:ea typeface="Dynapuff Condensed"/>
                <a:cs typeface="Dynapuff Condensed"/>
                <a:sym typeface="Dynapuff Condensed"/>
              </a:rPr>
              <a:t>PRESENTATION</a:t>
            </a:r>
          </a:p>
        </p:txBody>
      </p:sp>
      <p:sp>
        <p:nvSpPr>
          <p:cNvPr name="Freeform 9" id="9"/>
          <p:cNvSpPr/>
          <p:nvPr/>
        </p:nvSpPr>
        <p:spPr>
          <a:xfrm flipH="false" flipV="false" rot="0">
            <a:off x="5657738" y="7194055"/>
            <a:ext cx="3944272" cy="2404128"/>
          </a:xfrm>
          <a:custGeom>
            <a:avLst/>
            <a:gdLst/>
            <a:ahLst/>
            <a:cxnLst/>
            <a:rect r="r" b="b" t="t" l="l"/>
            <a:pathLst>
              <a:path h="2404128" w="3944272">
                <a:moveTo>
                  <a:pt x="0" y="0"/>
                </a:moveTo>
                <a:lnTo>
                  <a:pt x="3944272" y="0"/>
                </a:lnTo>
                <a:lnTo>
                  <a:pt x="3944272" y="2404128"/>
                </a:lnTo>
                <a:lnTo>
                  <a:pt x="0" y="2404128"/>
                </a:lnTo>
                <a:lnTo>
                  <a:pt x="0" y="0"/>
                </a:lnTo>
                <a:close/>
              </a:path>
            </a:pathLst>
          </a:custGeom>
          <a:blipFill>
            <a:blip r:embed="rId7"/>
            <a:stretch>
              <a:fillRect l="0" t="0" r="0" b="0"/>
            </a:stretch>
          </a:blipFill>
        </p:spPr>
      </p:sp>
      <p:sp>
        <p:nvSpPr>
          <p:cNvPr name="Freeform 10" id="10"/>
          <p:cNvSpPr/>
          <p:nvPr/>
        </p:nvSpPr>
        <p:spPr>
          <a:xfrm flipH="false" flipV="false" rot="0">
            <a:off x="-645412" y="844201"/>
            <a:ext cx="3032705" cy="1516353"/>
          </a:xfrm>
          <a:custGeom>
            <a:avLst/>
            <a:gdLst/>
            <a:ahLst/>
            <a:cxnLst/>
            <a:rect r="r" b="b" t="t" l="l"/>
            <a:pathLst>
              <a:path h="1516353" w="3032705">
                <a:moveTo>
                  <a:pt x="0" y="0"/>
                </a:moveTo>
                <a:lnTo>
                  <a:pt x="3032706" y="0"/>
                </a:lnTo>
                <a:lnTo>
                  <a:pt x="3032706" y="1516352"/>
                </a:lnTo>
                <a:lnTo>
                  <a:pt x="0" y="1516352"/>
                </a:lnTo>
                <a:lnTo>
                  <a:pt x="0" y="0"/>
                </a:lnTo>
                <a:close/>
              </a:path>
            </a:pathLst>
          </a:custGeom>
          <a:blipFill>
            <a:blip r:embed="rId8"/>
            <a:stretch>
              <a:fillRect l="0" t="0" r="0" b="0"/>
            </a:stretch>
          </a:blipFill>
        </p:spPr>
      </p:sp>
      <p:sp>
        <p:nvSpPr>
          <p:cNvPr name="TextBox 11" id="11"/>
          <p:cNvSpPr txBox="true"/>
          <p:nvPr/>
        </p:nvSpPr>
        <p:spPr>
          <a:xfrm rot="0">
            <a:off x="5682506" y="3223272"/>
            <a:ext cx="8513664" cy="1920228"/>
          </a:xfrm>
          <a:prstGeom prst="rect">
            <a:avLst/>
          </a:prstGeom>
        </p:spPr>
        <p:txBody>
          <a:bodyPr anchor="t" rtlCol="false" tIns="0" lIns="0" bIns="0" rIns="0">
            <a:spAutoFit/>
          </a:bodyPr>
          <a:lstStyle/>
          <a:p>
            <a:pPr algn="ctr" marL="0" indent="0" lvl="0">
              <a:lnSpc>
                <a:spcPts val="15172"/>
              </a:lnSpc>
              <a:spcBef>
                <a:spcPct val="0"/>
              </a:spcBef>
            </a:pPr>
            <a:r>
              <a:rPr lang="en-US" sz="12643" spc="379">
                <a:solidFill>
                  <a:srgbClr val="000000"/>
                </a:solidFill>
                <a:latin typeface="Dynapuff Condensed"/>
                <a:ea typeface="Dynapuff Condensed"/>
                <a:cs typeface="Dynapuff Condensed"/>
                <a:sym typeface="Dynapuff Condensed"/>
              </a:rPr>
              <a:t>PROJECT </a:t>
            </a:r>
          </a:p>
        </p:txBody>
      </p:sp>
      <p:sp>
        <p:nvSpPr>
          <p:cNvPr name="TextBox 12" id="12"/>
          <p:cNvSpPr txBox="true"/>
          <p:nvPr/>
        </p:nvSpPr>
        <p:spPr>
          <a:xfrm rot="0">
            <a:off x="1541240" y="1097552"/>
            <a:ext cx="16121539" cy="1000125"/>
          </a:xfrm>
          <a:prstGeom prst="rect">
            <a:avLst/>
          </a:prstGeom>
        </p:spPr>
        <p:txBody>
          <a:bodyPr anchor="t" rtlCol="false" tIns="0" lIns="0" bIns="0" rIns="0">
            <a:spAutoFit/>
          </a:bodyPr>
          <a:lstStyle/>
          <a:p>
            <a:pPr algn="ctr">
              <a:lnSpc>
                <a:spcPts val="7800"/>
              </a:lnSpc>
              <a:spcBef>
                <a:spcPct val="0"/>
              </a:spcBef>
            </a:pPr>
            <a:r>
              <a:rPr lang="en-US" sz="6500">
                <a:solidFill>
                  <a:srgbClr val="000000"/>
                </a:solidFill>
                <a:latin typeface="Dynapuff Condensed"/>
                <a:ea typeface="Dynapuff Condensed"/>
                <a:cs typeface="Dynapuff Condensed"/>
                <a:sym typeface="Dynapuff Condensed"/>
              </a:rPr>
              <a:t>ELECTVIZ - ELECTION DATA VISUALIZATION FOR MEDIA</a:t>
            </a:r>
          </a:p>
        </p:txBody>
      </p:sp>
      <p:sp>
        <p:nvSpPr>
          <p:cNvPr name="TextBox 13" id="13"/>
          <p:cNvSpPr txBox="true"/>
          <p:nvPr/>
        </p:nvSpPr>
        <p:spPr>
          <a:xfrm rot="0">
            <a:off x="11840110" y="8253255"/>
            <a:ext cx="5619512" cy="755015"/>
          </a:xfrm>
          <a:prstGeom prst="rect">
            <a:avLst/>
          </a:prstGeom>
        </p:spPr>
        <p:txBody>
          <a:bodyPr anchor="t" rtlCol="false" tIns="0" lIns="0" bIns="0" rIns="0">
            <a:spAutoFit/>
          </a:bodyPr>
          <a:lstStyle/>
          <a:p>
            <a:pPr algn="ctr">
              <a:lnSpc>
                <a:spcPts val="6160"/>
              </a:lnSpc>
            </a:pPr>
            <a:r>
              <a:rPr lang="en-US" sz="4400" b="true">
                <a:solidFill>
                  <a:srgbClr val="000000"/>
                </a:solidFill>
                <a:latin typeface="Canva Sans Bold"/>
                <a:ea typeface="Canva Sans Bold"/>
                <a:cs typeface="Canva Sans Bold"/>
                <a:sym typeface="Canva Sans Bold"/>
              </a:rPr>
              <a:t>Name- Atul Parashar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425139" y="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805305" y="2800082"/>
            <a:ext cx="7619715" cy="4267832"/>
          </a:xfrm>
          <a:custGeom>
            <a:avLst/>
            <a:gdLst/>
            <a:ahLst/>
            <a:cxnLst/>
            <a:rect r="r" b="b" t="t" l="l"/>
            <a:pathLst>
              <a:path h="4267832" w="7619715">
                <a:moveTo>
                  <a:pt x="0" y="0"/>
                </a:moveTo>
                <a:lnTo>
                  <a:pt x="7619715" y="0"/>
                </a:lnTo>
                <a:lnTo>
                  <a:pt x="7619715" y="4267833"/>
                </a:lnTo>
                <a:lnTo>
                  <a:pt x="0" y="4267833"/>
                </a:lnTo>
                <a:lnTo>
                  <a:pt x="0" y="0"/>
                </a:lnTo>
                <a:close/>
              </a:path>
            </a:pathLst>
          </a:custGeom>
          <a:blipFill>
            <a:blip r:embed="rId4"/>
            <a:stretch>
              <a:fillRect l="0" t="0" r="0" b="0"/>
            </a:stretch>
          </a:blipFill>
        </p:spPr>
      </p:sp>
      <p:sp>
        <p:nvSpPr>
          <p:cNvPr name="TextBox 5" id="5"/>
          <p:cNvSpPr txBox="true"/>
          <p:nvPr/>
        </p:nvSpPr>
        <p:spPr>
          <a:xfrm rot="0">
            <a:off x="4969167" y="1552575"/>
            <a:ext cx="8799600" cy="1000125"/>
          </a:xfrm>
          <a:prstGeom prst="rect">
            <a:avLst/>
          </a:prstGeom>
        </p:spPr>
        <p:txBody>
          <a:bodyPr anchor="t" rtlCol="false" tIns="0" lIns="0" bIns="0" rIns="0">
            <a:spAutoFit/>
          </a:bodyPr>
          <a:lstStyle/>
          <a:p>
            <a:pPr algn="ctr" marL="0" indent="0" lvl="0">
              <a:lnSpc>
                <a:spcPts val="7800"/>
              </a:lnSpc>
            </a:pPr>
            <a:r>
              <a:rPr lang="en-US" sz="6500">
                <a:solidFill>
                  <a:srgbClr val="000000"/>
                </a:solidFill>
                <a:latin typeface="Dynapuff Condensed"/>
                <a:ea typeface="Dynapuff Condensed"/>
                <a:cs typeface="Dynapuff Condensed"/>
                <a:sym typeface="Dynapuff Condensed"/>
              </a:rPr>
              <a:t>OPINION POLLS</a:t>
            </a:r>
          </a:p>
        </p:txBody>
      </p:sp>
      <p:sp>
        <p:nvSpPr>
          <p:cNvPr name="TextBox 6" id="6"/>
          <p:cNvSpPr txBox="true"/>
          <p:nvPr/>
        </p:nvSpPr>
        <p:spPr>
          <a:xfrm rot="0">
            <a:off x="2057400" y="3474450"/>
            <a:ext cx="6969501" cy="3593465"/>
          </a:xfrm>
          <a:prstGeom prst="rect">
            <a:avLst/>
          </a:prstGeom>
        </p:spPr>
        <p:txBody>
          <a:bodyPr anchor="t" rtlCol="false" tIns="0" lIns="0" bIns="0" rIns="0">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•Di</a:t>
            </a:r>
            <a:r>
              <a:rPr lang="en-US" sz="2900">
                <a:solidFill>
                  <a:srgbClr val="000000"/>
                </a:solidFill>
                <a:latin typeface="Dynapuff SemiCondensed"/>
                <a:ea typeface="Dynapuff SemiCondensed"/>
                <a:cs typeface="Dynapuff SemiCondensed"/>
                <a:sym typeface="Dynapuff SemiCondensed"/>
              </a:rPr>
              <a:t>splays pre-election poll predictions from various agencies.</a:t>
            </a:r>
          </a:p>
          <a:p>
            <a:pPr algn="l">
              <a:lnSpc>
                <a:spcPts val="4060"/>
              </a:lnSpc>
            </a:pPr>
            <a:r>
              <a:rPr lang="en-US" sz="2900">
                <a:solidFill>
                  <a:srgbClr val="000000"/>
                </a:solidFill>
                <a:latin typeface="Dynapuff SemiCondensed"/>
                <a:ea typeface="Dynapuff SemiCondensed"/>
                <a:cs typeface="Dynapuff SemiCondensed"/>
                <a:sym typeface="Dynapuff SemiCondensed"/>
              </a:rPr>
              <a:t>•Compares predicted vs actual seats/votes.</a:t>
            </a:r>
          </a:p>
          <a:p>
            <a:pPr algn="l">
              <a:lnSpc>
                <a:spcPts val="4060"/>
              </a:lnSpc>
            </a:pPr>
            <a:r>
              <a:rPr lang="en-US" sz="2900">
                <a:solidFill>
                  <a:srgbClr val="000000"/>
                </a:solidFill>
                <a:latin typeface="Dynapuff SemiCondensed"/>
                <a:ea typeface="Dynapuff SemiCondensed"/>
                <a:cs typeface="Dynapuff SemiCondensed"/>
                <a:sym typeface="Dynapuff SemiCondensed"/>
              </a:rPr>
              <a:t>•Shows public perception before results.</a:t>
            </a:r>
          </a:p>
          <a:p>
            <a:pPr algn="l">
              <a:lnSpc>
                <a:spcPts val="4060"/>
              </a:lnSpc>
            </a:pPr>
          </a:p>
          <a:p>
            <a:pPr algn="l">
              <a:lnSpc>
                <a:spcPts val="4060"/>
              </a:lnSpc>
            </a:pPr>
          </a:p>
        </p:txBody>
      </p:sp>
      <p:sp>
        <p:nvSpPr>
          <p:cNvPr name="TextBox 7" id="7"/>
          <p:cNvSpPr txBox="true"/>
          <p:nvPr/>
        </p:nvSpPr>
        <p:spPr>
          <a:xfrm rot="0">
            <a:off x="3968630" y="7384296"/>
            <a:ext cx="11673349" cy="2050415"/>
          </a:xfrm>
          <a:prstGeom prst="rect">
            <a:avLst/>
          </a:prstGeom>
        </p:spPr>
        <p:txBody>
          <a:bodyPr anchor="t" rtlCol="false" tIns="0" lIns="0" bIns="0" rIns="0">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Thi</a:t>
            </a:r>
            <a:r>
              <a:rPr lang="en-US" sz="2900">
                <a:solidFill>
                  <a:srgbClr val="000000"/>
                </a:solidFill>
                <a:latin typeface="Dynapuff SemiCondensed"/>
                <a:ea typeface="Dynapuff SemiCondensed"/>
                <a:cs typeface="Dynapuff SemiCondensed"/>
                <a:sym typeface="Dynapuff SemiCondensed"/>
              </a:rPr>
              <a:t>s page represents the pre-election opinion polls and exit polls. It helps compare what the public expected versus the actual election results.</a:t>
            </a:r>
          </a:p>
          <a:p>
            <a:pPr algn="l">
              <a:lnSpc>
                <a:spcPts val="406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2337292" y="-876300"/>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07223" y="-302623"/>
            <a:ext cx="5040401" cy="4114800"/>
          </a:xfrm>
          <a:custGeom>
            <a:avLst/>
            <a:gdLst/>
            <a:ahLst/>
            <a:cxnLst/>
            <a:rect r="r" b="b" t="t" l="l"/>
            <a:pathLst>
              <a:path h="4114800" w="5040401">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6735" y="6747939"/>
            <a:ext cx="6103108" cy="4114800"/>
          </a:xfrm>
          <a:custGeom>
            <a:avLst/>
            <a:gdLst/>
            <a:ahLst/>
            <a:cxnLst/>
            <a:rect r="r" b="b" t="t" l="l"/>
            <a:pathLst>
              <a:path h="4114800" w="6103108">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0130" y="6114049"/>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709691" y="2381885"/>
            <a:ext cx="8868618" cy="1656715"/>
          </a:xfrm>
          <a:prstGeom prst="rect">
            <a:avLst/>
          </a:prstGeom>
        </p:spPr>
        <p:txBody>
          <a:bodyPr anchor="t" rtlCol="false" tIns="0" lIns="0" bIns="0" rIns="0">
            <a:spAutoFit/>
          </a:bodyPr>
          <a:lstStyle/>
          <a:p>
            <a:pPr algn="ctr">
              <a:lnSpc>
                <a:spcPts val="6305"/>
              </a:lnSpc>
            </a:pPr>
            <a:r>
              <a:rPr lang="en-US" sz="6500">
                <a:solidFill>
                  <a:srgbClr val="000000"/>
                </a:solidFill>
                <a:latin typeface="Dynapuff Condensed"/>
                <a:ea typeface="Dynapuff Condensed"/>
                <a:cs typeface="Dynapuff Condensed"/>
                <a:sym typeface="Dynapuff Condensed"/>
              </a:rPr>
              <a:t>INSIGHTS &amp; FINDINGS</a:t>
            </a:r>
          </a:p>
          <a:p>
            <a:pPr algn="ctr" marL="0" indent="0" lvl="0">
              <a:lnSpc>
                <a:spcPts val="6305"/>
              </a:lnSpc>
              <a:spcBef>
                <a:spcPct val="0"/>
              </a:spcBef>
            </a:pPr>
          </a:p>
        </p:txBody>
      </p:sp>
      <p:sp>
        <p:nvSpPr>
          <p:cNvPr name="TextBox 7" id="7"/>
          <p:cNvSpPr txBox="true"/>
          <p:nvPr/>
        </p:nvSpPr>
        <p:spPr>
          <a:xfrm rot="0">
            <a:off x="3031729" y="3909375"/>
            <a:ext cx="12224543" cy="4699791"/>
          </a:xfrm>
          <a:prstGeom prst="rect">
            <a:avLst/>
          </a:prstGeom>
        </p:spPr>
        <p:txBody>
          <a:bodyPr anchor="t" rtlCol="false" tIns="0" lIns="0" bIns="0" rIns="0">
            <a:spAutoFit/>
          </a:bodyPr>
          <a:lstStyle/>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The dashboard gives a clear overview of 2024 </a:t>
            </a:r>
            <a:r>
              <a:rPr lang="en-US" sz="2397">
                <a:solidFill>
                  <a:srgbClr val="000000"/>
                </a:solidFill>
                <a:latin typeface="Dynapuff SemiCondensed"/>
                <a:ea typeface="Dynapuff SemiCondensed"/>
                <a:cs typeface="Dynapuff SemiCondensed"/>
                <a:sym typeface="Dynapuff SemiCondensed"/>
              </a:rPr>
              <a:t>Lok Sabha election results and trends.</a:t>
            </a: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BJP remained the leading party, while Congress and regional parties showed limited growth.</a:t>
            </a: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NDA alliance outperformed the INDIA bloc in most states.</a:t>
            </a: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High voter turnout reflected strong democratic participation.</a:t>
            </a: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Most winning candidates were male, well-educated, and financially strong.</a:t>
            </a: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Comparative analysis (2014–2024) showed changing voter preferences and regional shifts.</a:t>
            </a: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Poll predictions were mostly accurate with minor variations.</a:t>
            </a: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Power BI helped turn raw data into clear, interactive insights for easy understanding.</a:t>
            </a:r>
          </a:p>
          <a:p>
            <a:pPr algn="just">
              <a:lnSpc>
                <a:spcPts val="309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2337292" y="-876300"/>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07223" y="-302623"/>
            <a:ext cx="5040401" cy="4114800"/>
          </a:xfrm>
          <a:custGeom>
            <a:avLst/>
            <a:gdLst/>
            <a:ahLst/>
            <a:cxnLst/>
            <a:rect r="r" b="b" t="t" l="l"/>
            <a:pathLst>
              <a:path h="4114800" w="5040401">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6735" y="6747939"/>
            <a:ext cx="6103108" cy="4114800"/>
          </a:xfrm>
          <a:custGeom>
            <a:avLst/>
            <a:gdLst/>
            <a:ahLst/>
            <a:cxnLst/>
            <a:rect r="r" b="b" t="t" l="l"/>
            <a:pathLst>
              <a:path h="4114800" w="6103108">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0130" y="6114049"/>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709691" y="2381885"/>
            <a:ext cx="8868618" cy="856615"/>
          </a:xfrm>
          <a:prstGeom prst="rect">
            <a:avLst/>
          </a:prstGeom>
        </p:spPr>
        <p:txBody>
          <a:bodyPr anchor="t" rtlCol="false" tIns="0" lIns="0" bIns="0" rIns="0">
            <a:spAutoFit/>
          </a:bodyPr>
          <a:lstStyle/>
          <a:p>
            <a:pPr algn="ctr" marL="0" indent="0" lvl="0">
              <a:lnSpc>
                <a:spcPts val="6305"/>
              </a:lnSpc>
              <a:spcBef>
                <a:spcPct val="0"/>
              </a:spcBef>
            </a:pPr>
            <a:r>
              <a:rPr lang="en-US" sz="6500">
                <a:solidFill>
                  <a:srgbClr val="000000"/>
                </a:solidFill>
                <a:latin typeface="Dynapuff Condensed"/>
                <a:ea typeface="Dynapuff Condensed"/>
                <a:cs typeface="Dynapuff Condensed"/>
                <a:sym typeface="Dynapuff Condensed"/>
              </a:rPr>
              <a:t>USE CASE</a:t>
            </a:r>
          </a:p>
        </p:txBody>
      </p:sp>
      <p:sp>
        <p:nvSpPr>
          <p:cNvPr name="TextBox 7" id="7"/>
          <p:cNvSpPr txBox="true"/>
          <p:nvPr/>
        </p:nvSpPr>
        <p:spPr>
          <a:xfrm rot="0">
            <a:off x="3031729" y="3909375"/>
            <a:ext cx="12224543" cy="4699791"/>
          </a:xfrm>
          <a:prstGeom prst="rect">
            <a:avLst/>
          </a:prstGeom>
        </p:spPr>
        <p:txBody>
          <a:bodyPr anchor="t" rtlCol="false" tIns="0" lIns="0" bIns="0" rIns="0">
            <a:spAutoFit/>
          </a:bodyPr>
          <a:lstStyle/>
          <a:p>
            <a:pPr algn="just">
              <a:lnSpc>
                <a:spcPts val="3092"/>
              </a:lnSpc>
            </a:pP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 </a:t>
            </a:r>
            <a:r>
              <a:rPr lang="en-US" sz="2397">
                <a:solidFill>
                  <a:srgbClr val="000000"/>
                </a:solidFill>
                <a:latin typeface="Dynapuff SemiCondensed"/>
                <a:ea typeface="Dynapuff SemiCondensed"/>
                <a:cs typeface="Dynapuff SemiCondensed"/>
                <a:sym typeface="Dynapuff SemiCondensed"/>
              </a:rPr>
              <a:t>The main use case lies in its ability to convert</a:t>
            </a:r>
            <a:r>
              <a:rPr lang="en-US" sz="2397">
                <a:solidFill>
                  <a:srgbClr val="000000"/>
                </a:solidFill>
                <a:latin typeface="Dynapuff SemiCondensed"/>
                <a:ea typeface="Dynapuff SemiCondensed"/>
                <a:cs typeface="Dynapuff SemiCondensed"/>
                <a:sym typeface="Dynapuff SemiCondensed"/>
              </a:rPr>
              <a:t> raw election results into meaningful insights, making it useful for several audiences:</a:t>
            </a: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Political analysts can identify performance patterns of parties and alliances.</a:t>
            </a: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Government and research organizations can use the dashboard for statistical evaluation.</a:t>
            </a: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Educators and students can use it as a learning tool to understand how data visualization works with real political datasets.</a:t>
            </a:r>
          </a:p>
          <a:p>
            <a:pPr algn="just" marL="517543" indent="-258771" lvl="1">
              <a:lnSpc>
                <a:spcPts val="3092"/>
              </a:lnSpc>
              <a:buFont typeface="Arial"/>
              <a:buChar char="•"/>
            </a:pPr>
            <a:r>
              <a:rPr lang="en-US" sz="2397">
                <a:solidFill>
                  <a:srgbClr val="000000"/>
                </a:solidFill>
                <a:latin typeface="Dynapuff SemiCondensed"/>
                <a:ea typeface="Dynapuff SemiCondensed"/>
                <a:cs typeface="Dynapuff SemiCondensed"/>
                <a:sym typeface="Dynapuff SemiCondensed"/>
              </a:rPr>
              <a:t>Decision-makers in political parties can analyze strong and weak regions to plan future strategies.</a:t>
            </a:r>
          </a:p>
          <a:p>
            <a:pPr algn="just">
              <a:lnSpc>
                <a:spcPts val="3092"/>
              </a:lnSpc>
            </a:pPr>
          </a:p>
          <a:p>
            <a:pPr algn="just">
              <a:lnSpc>
                <a:spcPts val="309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2337292" y="-876300"/>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07223" y="-302623"/>
            <a:ext cx="5040401" cy="4114800"/>
          </a:xfrm>
          <a:custGeom>
            <a:avLst/>
            <a:gdLst/>
            <a:ahLst/>
            <a:cxnLst/>
            <a:rect r="r" b="b" t="t" l="l"/>
            <a:pathLst>
              <a:path h="4114800" w="5040401">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6735" y="6747939"/>
            <a:ext cx="6103108" cy="4114800"/>
          </a:xfrm>
          <a:custGeom>
            <a:avLst/>
            <a:gdLst/>
            <a:ahLst/>
            <a:cxnLst/>
            <a:rect r="r" b="b" t="t" l="l"/>
            <a:pathLst>
              <a:path h="4114800" w="6103108">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0130" y="6114049"/>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709691" y="2381885"/>
            <a:ext cx="8868618" cy="856615"/>
          </a:xfrm>
          <a:prstGeom prst="rect">
            <a:avLst/>
          </a:prstGeom>
        </p:spPr>
        <p:txBody>
          <a:bodyPr anchor="t" rtlCol="false" tIns="0" lIns="0" bIns="0" rIns="0">
            <a:spAutoFit/>
          </a:bodyPr>
          <a:lstStyle/>
          <a:p>
            <a:pPr algn="ctr" marL="0" indent="0" lvl="0">
              <a:lnSpc>
                <a:spcPts val="6305"/>
              </a:lnSpc>
              <a:spcBef>
                <a:spcPct val="0"/>
              </a:spcBef>
            </a:pPr>
            <a:r>
              <a:rPr lang="en-US" sz="6500">
                <a:solidFill>
                  <a:srgbClr val="000000"/>
                </a:solidFill>
                <a:latin typeface="Dynapuff Condensed"/>
                <a:ea typeface="Dynapuff Condensed"/>
                <a:cs typeface="Dynapuff Condensed"/>
                <a:sym typeface="Dynapuff Condensed"/>
              </a:rPr>
              <a:t>FUTURE SCOPE</a:t>
            </a:r>
          </a:p>
        </p:txBody>
      </p:sp>
      <p:sp>
        <p:nvSpPr>
          <p:cNvPr name="TextBox 7" id="7"/>
          <p:cNvSpPr txBox="true"/>
          <p:nvPr/>
        </p:nvSpPr>
        <p:spPr>
          <a:xfrm rot="0">
            <a:off x="3031729" y="3320858"/>
            <a:ext cx="12224543" cy="5876827"/>
          </a:xfrm>
          <a:prstGeom prst="rect">
            <a:avLst/>
          </a:prstGeom>
        </p:spPr>
        <p:txBody>
          <a:bodyPr anchor="t" rtlCol="false" tIns="0" lIns="0" bIns="0" rIns="0">
            <a:spAutoFit/>
          </a:bodyPr>
          <a:lstStyle/>
          <a:p>
            <a:pPr algn="just">
              <a:lnSpc>
                <a:spcPts val="3092"/>
              </a:lnSpc>
            </a:pPr>
            <a:r>
              <a:rPr lang="en-US" sz="2397">
                <a:solidFill>
                  <a:srgbClr val="000000"/>
                </a:solidFill>
                <a:latin typeface="Dynapuff SemiCondensed"/>
                <a:ea typeface="Dynapuff SemiCondensed"/>
                <a:cs typeface="Dynapuff SemiCondensed"/>
                <a:sym typeface="Dynapuff SemiCondensed"/>
              </a:rPr>
              <a:t>There is a wide scope to enhance and expand this dashboard further.</a:t>
            </a:r>
          </a:p>
          <a:p>
            <a:pPr algn="just">
              <a:lnSpc>
                <a:spcPts val="3092"/>
              </a:lnSpc>
            </a:pPr>
            <a:r>
              <a:rPr lang="en-US" sz="2397">
                <a:solidFill>
                  <a:srgbClr val="000000"/>
                </a:solidFill>
                <a:latin typeface="Dynapuff SemiCondensed"/>
                <a:ea typeface="Dynapuff SemiCondensed"/>
                <a:cs typeface="Dynapuff SemiCondensed"/>
                <a:sym typeface="Dynapuff SemiCondensed"/>
              </a:rPr>
              <a:t> Currently, it focuses on historical</a:t>
            </a:r>
            <a:r>
              <a:rPr lang="en-US" sz="2397">
                <a:solidFill>
                  <a:srgbClr val="000000"/>
                </a:solidFill>
                <a:latin typeface="Dynapuff SemiCondensed"/>
                <a:ea typeface="Dynapuff SemiCondensed"/>
                <a:cs typeface="Dynapuff SemiCondensed"/>
                <a:sym typeface="Dynapuff SemiCondensed"/>
              </a:rPr>
              <a:t> and performance data, but future improvements could make it even more insightful and advanced.</a:t>
            </a:r>
          </a:p>
          <a:p>
            <a:pPr algn="just">
              <a:lnSpc>
                <a:spcPts val="3092"/>
              </a:lnSpc>
            </a:pPr>
          </a:p>
          <a:p>
            <a:pPr algn="just">
              <a:lnSpc>
                <a:spcPts val="3092"/>
              </a:lnSpc>
            </a:pPr>
            <a:r>
              <a:rPr lang="en-US" sz="2397">
                <a:solidFill>
                  <a:srgbClr val="000000"/>
                </a:solidFill>
                <a:latin typeface="Dynapuff SemiCondensed"/>
                <a:ea typeface="Dynapuff SemiCondensed"/>
                <a:cs typeface="Dynapuff SemiCondensed"/>
                <a:sym typeface="Dynapuff SemiCondensed"/>
              </a:rPr>
              <a:t>•State and constituency-level insights: Adding deeper filters for each state or region can give a more detailed understanding of local results.</a:t>
            </a:r>
          </a:p>
          <a:p>
            <a:pPr algn="just">
              <a:lnSpc>
                <a:spcPts val="3092"/>
              </a:lnSpc>
            </a:pPr>
            <a:r>
              <a:rPr lang="en-US" sz="2397">
                <a:solidFill>
                  <a:srgbClr val="000000"/>
                </a:solidFill>
                <a:latin typeface="Dynapuff SemiCondensed"/>
                <a:ea typeface="Dynapuff SemiCondensed"/>
                <a:cs typeface="Dynapuff SemiCondensed"/>
                <a:sym typeface="Dynapuff SemiCondensed"/>
              </a:rPr>
              <a:t>•Real-time data integration: Linking the dashboard with live election feeds would allow instant result updates during counting.</a:t>
            </a:r>
          </a:p>
          <a:p>
            <a:pPr algn="just">
              <a:lnSpc>
                <a:spcPts val="3092"/>
              </a:lnSpc>
            </a:pPr>
            <a:r>
              <a:rPr lang="en-US" sz="2397">
                <a:solidFill>
                  <a:srgbClr val="000000"/>
                </a:solidFill>
                <a:latin typeface="Dynapuff SemiCondensed"/>
                <a:ea typeface="Dynapuff SemiCondensed"/>
                <a:cs typeface="Dynapuff SemiCondensed"/>
                <a:sym typeface="Dynapuff SemiCondensed"/>
              </a:rPr>
              <a:t>•AI-based predictions: Machine learning models could be integrated to forecast future election outcomes based on past patterns.</a:t>
            </a:r>
          </a:p>
          <a:p>
            <a:pPr algn="just">
              <a:lnSpc>
                <a:spcPts val="3092"/>
              </a:lnSpc>
            </a:pPr>
            <a:r>
              <a:rPr lang="en-US" sz="2397">
                <a:solidFill>
                  <a:srgbClr val="000000"/>
                </a:solidFill>
                <a:latin typeface="Dynapuff SemiCondensed"/>
                <a:ea typeface="Dynapuff SemiCondensed"/>
                <a:cs typeface="Dynapuff SemiCondensed"/>
                <a:sym typeface="Dynapuff SemiCondensed"/>
              </a:rPr>
              <a:t>•Voter demographic analysis: Age, gender, and education-level data can be added to understand voting behavior trends.</a:t>
            </a:r>
          </a:p>
          <a:p>
            <a:pPr algn="just">
              <a:lnSpc>
                <a:spcPts val="3092"/>
              </a:lnSpc>
            </a:pPr>
          </a:p>
          <a:p>
            <a:pPr algn="just">
              <a:lnSpc>
                <a:spcPts val="3092"/>
              </a:lnSpc>
            </a:pPr>
          </a:p>
          <a:p>
            <a:pPr algn="just">
              <a:lnSpc>
                <a:spcPts val="309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073816" y="3975664"/>
            <a:ext cx="8688208" cy="3601917"/>
          </a:xfrm>
          <a:prstGeom prst="rect">
            <a:avLst/>
          </a:prstGeom>
        </p:spPr>
        <p:txBody>
          <a:bodyPr anchor="t" rtlCol="false" tIns="0" lIns="0" bIns="0" rIns="0">
            <a:spAutoFit/>
          </a:bodyPr>
          <a:lstStyle/>
          <a:p>
            <a:pPr algn="ctr" marL="0" indent="0" lvl="0">
              <a:lnSpc>
                <a:spcPts val="13373"/>
              </a:lnSpc>
            </a:pPr>
            <a:r>
              <a:rPr lang="en-US" sz="16716" spc="501">
                <a:solidFill>
                  <a:srgbClr val="000000"/>
                </a:solidFill>
                <a:latin typeface="Dynapuff Condensed"/>
                <a:ea typeface="Dynapuff Condensed"/>
                <a:cs typeface="Dynapuff Condensed"/>
                <a:sym typeface="Dynapuff Condensed"/>
              </a:rPr>
              <a:t>THANK YOU</a:t>
            </a:r>
          </a:p>
        </p:txBody>
      </p:sp>
      <p:sp>
        <p:nvSpPr>
          <p:cNvPr name="Freeform 3" id="3"/>
          <p:cNvSpPr/>
          <p:nvPr/>
        </p:nvSpPr>
        <p:spPr>
          <a:xfrm flipH="false" flipV="false" rot="0">
            <a:off x="-664261" y="6677503"/>
            <a:ext cx="6103108" cy="4114800"/>
          </a:xfrm>
          <a:custGeom>
            <a:avLst/>
            <a:gdLst/>
            <a:ahLst/>
            <a:cxnLst/>
            <a:rect r="r" b="b" t="t" l="l"/>
            <a:pathLst>
              <a:path h="4114800" w="6103108">
                <a:moveTo>
                  <a:pt x="0" y="0"/>
                </a:moveTo>
                <a:lnTo>
                  <a:pt x="6103109" y="0"/>
                </a:lnTo>
                <a:lnTo>
                  <a:pt x="61031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12184892" y="-1028700"/>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54823" y="-455023"/>
            <a:ext cx="5040401" cy="4114800"/>
          </a:xfrm>
          <a:custGeom>
            <a:avLst/>
            <a:gdLst/>
            <a:ahLst/>
            <a:cxnLst/>
            <a:rect r="r" b="b" t="t" l="l"/>
            <a:pathLst>
              <a:path h="4114800" w="5040401">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72605" y="6043612"/>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true" rot="0">
            <a:off x="0" y="0"/>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0">
            <a:off x="14173200" y="6287097"/>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2337292" y="-876300"/>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07223" y="-302623"/>
            <a:ext cx="5040401" cy="4114800"/>
          </a:xfrm>
          <a:custGeom>
            <a:avLst/>
            <a:gdLst/>
            <a:ahLst/>
            <a:cxnLst/>
            <a:rect r="r" b="b" t="t" l="l"/>
            <a:pathLst>
              <a:path h="4114800" w="5040401">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6735" y="6747939"/>
            <a:ext cx="6103108" cy="4114800"/>
          </a:xfrm>
          <a:custGeom>
            <a:avLst/>
            <a:gdLst/>
            <a:ahLst/>
            <a:cxnLst/>
            <a:rect r="r" b="b" t="t" l="l"/>
            <a:pathLst>
              <a:path h="4114800" w="6103108">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0130" y="6114049"/>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080327" y="2601788"/>
            <a:ext cx="10127345" cy="6203551"/>
          </a:xfrm>
          <a:prstGeom prst="rect">
            <a:avLst/>
          </a:prstGeom>
        </p:spPr>
        <p:txBody>
          <a:bodyPr anchor="t" rtlCol="false" tIns="0" lIns="0" bIns="0" rIns="0">
            <a:spAutoFit/>
          </a:bodyPr>
          <a:lstStyle/>
          <a:p>
            <a:pPr algn="just">
              <a:lnSpc>
                <a:spcPts val="4473"/>
              </a:lnSpc>
            </a:pPr>
          </a:p>
          <a:p>
            <a:pPr algn="just">
              <a:lnSpc>
                <a:spcPts val="4473"/>
              </a:lnSpc>
            </a:pPr>
            <a:r>
              <a:rPr lang="en-US" sz="3195">
                <a:solidFill>
                  <a:srgbClr val="000000"/>
                </a:solidFill>
                <a:latin typeface="Dynapuff Condensed"/>
                <a:ea typeface="Dynapuff Condensed"/>
                <a:cs typeface="Dynapuff Condensed"/>
                <a:sym typeface="Dynapuff Condensed"/>
              </a:rPr>
              <a:t>Th</a:t>
            </a:r>
            <a:r>
              <a:rPr lang="en-US" sz="3195">
                <a:solidFill>
                  <a:srgbClr val="000000"/>
                </a:solidFill>
                <a:latin typeface="Dynapuff Condensed"/>
                <a:ea typeface="Dynapuff Condensed"/>
                <a:cs typeface="Dynapuff Condensed"/>
                <a:sym typeface="Dynapuff Condensed"/>
              </a:rPr>
              <a:t>is project, “ElecViz Election Data Visualization for Media,” focuses on presenting complex election data through interactive Power BI dashboards.</a:t>
            </a:r>
          </a:p>
          <a:p>
            <a:pPr algn="just">
              <a:lnSpc>
                <a:spcPts val="4473"/>
              </a:lnSpc>
            </a:pPr>
            <a:r>
              <a:rPr lang="en-US" sz="3195">
                <a:solidFill>
                  <a:srgbClr val="000000"/>
                </a:solidFill>
                <a:latin typeface="Dynapuff Condensed"/>
                <a:ea typeface="Dynapuff Condensed"/>
                <a:cs typeface="Dynapuff Condensed"/>
                <a:sym typeface="Dynapuff Condensed"/>
              </a:rPr>
              <a:t> It helps media professionals quickly analyze and compare election results, party performance, and trends across years.</a:t>
            </a:r>
          </a:p>
          <a:p>
            <a:pPr algn="just">
              <a:lnSpc>
                <a:spcPts val="4473"/>
              </a:lnSpc>
            </a:pPr>
            <a:r>
              <a:rPr lang="en-US" sz="3195">
                <a:solidFill>
                  <a:srgbClr val="000000"/>
                </a:solidFill>
                <a:latin typeface="Dynapuff Condensed"/>
                <a:ea typeface="Dynapuff Condensed"/>
                <a:cs typeface="Dynapuff Condensed"/>
                <a:sym typeface="Dynapuff Condensed"/>
              </a:rPr>
              <a:t> By using data from official sources and visual tools like maps and charts, it makes election coverage more accurate, engaging, and data-driven.</a:t>
            </a:r>
          </a:p>
          <a:p>
            <a:pPr algn="just">
              <a:lnSpc>
                <a:spcPts val="4473"/>
              </a:lnSpc>
            </a:pPr>
          </a:p>
          <a:p>
            <a:pPr algn="just">
              <a:lnSpc>
                <a:spcPts val="4473"/>
              </a:lnSpc>
            </a:pPr>
          </a:p>
        </p:txBody>
      </p:sp>
      <p:sp>
        <p:nvSpPr>
          <p:cNvPr name="TextBox 7" id="7"/>
          <p:cNvSpPr txBox="true"/>
          <p:nvPr/>
        </p:nvSpPr>
        <p:spPr>
          <a:xfrm rot="0">
            <a:off x="4924696" y="1945277"/>
            <a:ext cx="8438608" cy="770785"/>
          </a:xfrm>
          <a:prstGeom prst="rect">
            <a:avLst/>
          </a:prstGeom>
        </p:spPr>
        <p:txBody>
          <a:bodyPr anchor="t" rtlCol="false" tIns="0" lIns="0" bIns="0" rIns="0">
            <a:spAutoFit/>
          </a:bodyPr>
          <a:lstStyle/>
          <a:p>
            <a:pPr algn="ctr">
              <a:lnSpc>
                <a:spcPts val="5521"/>
              </a:lnSpc>
            </a:pPr>
            <a:r>
              <a:rPr lang="en-US" sz="6346" spc="63">
                <a:solidFill>
                  <a:srgbClr val="000000"/>
                </a:solidFill>
                <a:latin typeface="Dynapuff Condensed"/>
                <a:ea typeface="Dynapuff Condensed"/>
                <a:cs typeface="Dynapuff Condensed"/>
                <a:sym typeface="Dynapuff Condense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0397" y="1771232"/>
            <a:ext cx="10399079" cy="921592"/>
          </a:xfrm>
          <a:prstGeom prst="rect">
            <a:avLst/>
          </a:prstGeom>
        </p:spPr>
        <p:txBody>
          <a:bodyPr anchor="t" rtlCol="false" tIns="0" lIns="0" bIns="0" rIns="0">
            <a:spAutoFit/>
          </a:bodyPr>
          <a:lstStyle/>
          <a:p>
            <a:pPr algn="ctr" marL="0" indent="0" lvl="0">
              <a:lnSpc>
                <a:spcPts val="6694"/>
              </a:lnSpc>
              <a:spcBef>
                <a:spcPct val="0"/>
              </a:spcBef>
            </a:pPr>
            <a:r>
              <a:rPr lang="en-US" sz="7438">
                <a:solidFill>
                  <a:srgbClr val="000000"/>
                </a:solidFill>
                <a:latin typeface="Dynapuff Condensed"/>
                <a:ea typeface="Dynapuff Condensed"/>
                <a:cs typeface="Dynapuff Condensed"/>
                <a:sym typeface="Dynapuff Condensed"/>
              </a:rPr>
              <a:t>PROBLEM STATEMENT</a:t>
            </a:r>
          </a:p>
        </p:txBody>
      </p:sp>
      <p:sp>
        <p:nvSpPr>
          <p:cNvPr name="TextBox 3" id="3"/>
          <p:cNvSpPr txBox="true"/>
          <p:nvPr/>
        </p:nvSpPr>
        <p:spPr>
          <a:xfrm rot="0">
            <a:off x="3676708" y="3065186"/>
            <a:ext cx="4445106" cy="6534482"/>
          </a:xfrm>
          <a:prstGeom prst="rect">
            <a:avLst/>
          </a:prstGeom>
        </p:spPr>
        <p:txBody>
          <a:bodyPr anchor="t" rtlCol="false" tIns="0" lIns="0" bIns="0" rIns="0">
            <a:spAutoFit/>
          </a:bodyPr>
          <a:lstStyle/>
          <a:p>
            <a:pPr algn="l" marL="572192" indent="-286096" lvl="1">
              <a:lnSpc>
                <a:spcPts val="3710"/>
              </a:lnSpc>
              <a:buFont typeface="Arial"/>
              <a:buChar char="•"/>
            </a:pPr>
            <a:r>
              <a:rPr lang="en-US" sz="2650">
                <a:solidFill>
                  <a:srgbClr val="000000"/>
                </a:solidFill>
                <a:latin typeface="Dynapuff SemiCondensed"/>
                <a:ea typeface="Dynapuff SemiCondensed"/>
                <a:cs typeface="Dynapuff SemiCondensed"/>
                <a:sym typeface="Dynapuff SemiCondensed"/>
              </a:rPr>
              <a:t>Analyzing and c</a:t>
            </a:r>
            <a:r>
              <a:rPr lang="en-US" sz="2650">
                <a:solidFill>
                  <a:srgbClr val="000000"/>
                </a:solidFill>
                <a:latin typeface="Dynapuff SemiCondensed"/>
                <a:ea typeface="Dynapuff SemiCondensed"/>
                <a:cs typeface="Dynapuff SemiCondensed"/>
                <a:sym typeface="Dynapuff SemiCondensed"/>
              </a:rPr>
              <a:t>omparing Lok Sabha election results is challenging due to scattered and unorganized data. This project aims to develop an interactive Power BI dashboard that presents election trends, party performance, and voter insights in a clear and visually engaging manner.</a:t>
            </a:r>
          </a:p>
          <a:p>
            <a:pPr algn="l">
              <a:lnSpc>
                <a:spcPts val="3710"/>
              </a:lnSpc>
            </a:pPr>
          </a:p>
        </p:txBody>
      </p:sp>
      <p:sp>
        <p:nvSpPr>
          <p:cNvPr name="TextBox 4" id="4"/>
          <p:cNvSpPr txBox="true"/>
          <p:nvPr/>
        </p:nvSpPr>
        <p:spPr>
          <a:xfrm rot="0">
            <a:off x="10992186" y="4027211"/>
            <a:ext cx="4528546" cy="4741545"/>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000000"/>
                </a:solidFill>
                <a:latin typeface="Dynapuff SemiCondensed"/>
                <a:ea typeface="Dynapuff SemiCondensed"/>
                <a:cs typeface="Dynapuff SemiCondensed"/>
                <a:sym typeface="Dynapuff SemiCondensed"/>
              </a:rPr>
              <a:t>T</a:t>
            </a:r>
            <a:r>
              <a:rPr lang="en-US" sz="2700">
                <a:solidFill>
                  <a:srgbClr val="000000"/>
                </a:solidFill>
                <a:latin typeface="Dynapuff SemiCondensed"/>
                <a:ea typeface="Dynapuff SemiCondensed"/>
                <a:cs typeface="Dynapuff SemiCondensed"/>
                <a:sym typeface="Dynapuff SemiCondensed"/>
              </a:rPr>
              <a:t>o design a Power BI dashboard that allows media to:</a:t>
            </a:r>
          </a:p>
          <a:p>
            <a:pPr algn="l" marL="582933" indent="-291467" lvl="1">
              <a:lnSpc>
                <a:spcPts val="3780"/>
              </a:lnSpc>
              <a:buFont typeface="Arial"/>
              <a:buChar char="•"/>
            </a:pPr>
            <a:r>
              <a:rPr lang="en-US" sz="2700">
                <a:solidFill>
                  <a:srgbClr val="000000"/>
                </a:solidFill>
                <a:latin typeface="Dynapuff SemiCondensed"/>
                <a:ea typeface="Dynapuff SemiCondensed"/>
                <a:cs typeface="Dynapuff SemiCondensed"/>
                <a:sym typeface="Dynapuff SemiCondensed"/>
              </a:rPr>
              <a:t>•Analyze results by year, party, and state</a:t>
            </a:r>
          </a:p>
          <a:p>
            <a:pPr algn="l" marL="582933" indent="-291467" lvl="1">
              <a:lnSpc>
                <a:spcPts val="3780"/>
              </a:lnSpc>
              <a:buFont typeface="Arial"/>
              <a:buChar char="•"/>
            </a:pPr>
            <a:r>
              <a:rPr lang="en-US" sz="2700">
                <a:solidFill>
                  <a:srgbClr val="000000"/>
                </a:solidFill>
                <a:latin typeface="Dynapuff SemiCondensed"/>
                <a:ea typeface="Dynapuff SemiCondensed"/>
                <a:cs typeface="Dynapuff SemiCondensed"/>
                <a:sym typeface="Dynapuff SemiCondensed"/>
              </a:rPr>
              <a:t>•Compare alliances and candidate details</a:t>
            </a:r>
          </a:p>
          <a:p>
            <a:pPr algn="l" marL="582933" indent="-291467" lvl="1">
              <a:lnSpc>
                <a:spcPts val="3780"/>
              </a:lnSpc>
              <a:buFont typeface="Arial"/>
              <a:buChar char="•"/>
            </a:pPr>
            <a:r>
              <a:rPr lang="en-US" sz="2700">
                <a:solidFill>
                  <a:srgbClr val="000000"/>
                </a:solidFill>
                <a:latin typeface="Dynapuff SemiCondensed"/>
                <a:ea typeface="Dynapuff SemiCondensed"/>
                <a:cs typeface="Dynapuff SemiCondensed"/>
                <a:sym typeface="Dynapuff SemiCondensed"/>
              </a:rPr>
              <a:t>•Present insights quickly during live coverage</a:t>
            </a:r>
          </a:p>
          <a:p>
            <a:pPr algn="l">
              <a:lnSpc>
                <a:spcPts val="3780"/>
              </a:lnSpc>
            </a:pPr>
          </a:p>
        </p:txBody>
      </p:sp>
      <p:sp>
        <p:nvSpPr>
          <p:cNvPr name="Freeform 5" id="5"/>
          <p:cNvSpPr/>
          <p:nvPr/>
        </p:nvSpPr>
        <p:spPr>
          <a:xfrm flipH="false" flipV="false" rot="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0">
            <a:off x="14425139" y="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888921" y="2766315"/>
            <a:ext cx="10399079" cy="1769317"/>
          </a:xfrm>
          <a:prstGeom prst="rect">
            <a:avLst/>
          </a:prstGeom>
        </p:spPr>
        <p:txBody>
          <a:bodyPr anchor="t" rtlCol="false" tIns="0" lIns="0" bIns="0" rIns="0">
            <a:spAutoFit/>
          </a:bodyPr>
          <a:lstStyle/>
          <a:p>
            <a:pPr algn="ctr">
              <a:lnSpc>
                <a:spcPts val="6694"/>
              </a:lnSpc>
            </a:pPr>
            <a:r>
              <a:rPr lang="en-US" sz="7438">
                <a:solidFill>
                  <a:srgbClr val="000000"/>
                </a:solidFill>
                <a:latin typeface="Dynapuff Condensed"/>
                <a:ea typeface="Dynapuff Condensed"/>
                <a:cs typeface="Dynapuff Condensed"/>
                <a:sym typeface="Dynapuff Condensed"/>
              </a:rPr>
              <a:t>OBJECTIVE</a:t>
            </a:r>
          </a:p>
          <a:p>
            <a:pPr algn="ctr" marL="0" indent="0" lvl="0">
              <a:lnSpc>
                <a:spcPts val="669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2337292" y="-876300"/>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07223" y="-302623"/>
            <a:ext cx="5040401" cy="4114800"/>
          </a:xfrm>
          <a:custGeom>
            <a:avLst/>
            <a:gdLst/>
            <a:ahLst/>
            <a:cxnLst/>
            <a:rect r="r" b="b" t="t" l="l"/>
            <a:pathLst>
              <a:path h="4114800" w="5040401">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6735" y="6747939"/>
            <a:ext cx="6103108" cy="4114800"/>
          </a:xfrm>
          <a:custGeom>
            <a:avLst/>
            <a:gdLst/>
            <a:ahLst/>
            <a:cxnLst/>
            <a:rect r="r" b="b" t="t" l="l"/>
            <a:pathLst>
              <a:path h="4114800" w="6103108">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0130" y="6114049"/>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279877" y="2696297"/>
            <a:ext cx="10127345" cy="6768828"/>
          </a:xfrm>
          <a:prstGeom prst="rect">
            <a:avLst/>
          </a:prstGeom>
        </p:spPr>
        <p:txBody>
          <a:bodyPr anchor="t" rtlCol="false" tIns="0" lIns="0" bIns="0" rIns="0">
            <a:spAutoFit/>
          </a:bodyPr>
          <a:lstStyle/>
          <a:p>
            <a:pPr algn="just">
              <a:lnSpc>
                <a:spcPts val="4473"/>
              </a:lnSpc>
            </a:pPr>
            <a:r>
              <a:rPr lang="en-US" sz="3195">
                <a:solidFill>
                  <a:srgbClr val="000000"/>
                </a:solidFill>
                <a:latin typeface="Dynapuff Condensed"/>
                <a:ea typeface="Dynapuff Condensed"/>
                <a:cs typeface="Dynapuff Condensed"/>
                <a:sym typeface="Dynapuff Condensed"/>
              </a:rPr>
              <a:t>Data Collected From:</a:t>
            </a:r>
          </a:p>
          <a:p>
            <a:pPr algn="just">
              <a:lnSpc>
                <a:spcPts val="4473"/>
              </a:lnSpc>
            </a:pPr>
            <a:r>
              <a:rPr lang="en-US" sz="3195">
                <a:solidFill>
                  <a:srgbClr val="000000"/>
                </a:solidFill>
                <a:latin typeface="Dynapuff Condensed"/>
                <a:ea typeface="Dynapuff Condensed"/>
                <a:cs typeface="Dynapuff Condensed"/>
                <a:sym typeface="Dynapuff Condensed"/>
              </a:rPr>
              <a:t>•Election Commission of India (ECI) – Results for 2014, 2019, 2024</a:t>
            </a:r>
          </a:p>
          <a:p>
            <a:pPr algn="just">
              <a:lnSpc>
                <a:spcPts val="4473"/>
              </a:lnSpc>
            </a:pPr>
            <a:r>
              <a:rPr lang="en-US" sz="3195">
                <a:solidFill>
                  <a:srgbClr val="000000"/>
                </a:solidFill>
                <a:latin typeface="Dynapuff Condensed"/>
                <a:ea typeface="Dynapuff Condensed"/>
                <a:cs typeface="Dynapuff Condensed"/>
                <a:sym typeface="Dynapuff Condensed"/>
              </a:rPr>
              <a:t>•Candidate Affidavits – Assets, Education, Gender</a:t>
            </a:r>
          </a:p>
          <a:p>
            <a:pPr algn="just">
              <a:lnSpc>
                <a:spcPts val="4473"/>
              </a:lnSpc>
            </a:pPr>
            <a:r>
              <a:rPr lang="en-US" sz="3195">
                <a:solidFill>
                  <a:srgbClr val="000000"/>
                </a:solidFill>
                <a:latin typeface="Dynapuff Condensed"/>
                <a:ea typeface="Dynapuff Condensed"/>
                <a:cs typeface="Dynapuff Condensed"/>
                <a:sym typeface="Dynapuff Condensed"/>
              </a:rPr>
              <a:t>•Kaggle - Alliance datasets</a:t>
            </a:r>
          </a:p>
          <a:p>
            <a:pPr algn="just">
              <a:lnSpc>
                <a:spcPts val="4473"/>
              </a:lnSpc>
            </a:pPr>
          </a:p>
          <a:p>
            <a:pPr algn="just">
              <a:lnSpc>
                <a:spcPts val="4473"/>
              </a:lnSpc>
            </a:pPr>
            <a:r>
              <a:rPr lang="en-US" sz="3195">
                <a:solidFill>
                  <a:srgbClr val="000000"/>
                </a:solidFill>
                <a:latin typeface="Dynapuff Condensed"/>
                <a:ea typeface="Dynapuff Condensed"/>
                <a:cs typeface="Dynapuff Condensed"/>
                <a:sym typeface="Dynapuff Condensed"/>
              </a:rPr>
              <a:t>Cleaning Steps in Power Query</a:t>
            </a:r>
          </a:p>
          <a:p>
            <a:pPr algn="just">
              <a:lnSpc>
                <a:spcPts val="4473"/>
              </a:lnSpc>
            </a:pPr>
            <a:r>
              <a:rPr lang="en-US" sz="3195">
                <a:solidFill>
                  <a:srgbClr val="000000"/>
                </a:solidFill>
                <a:latin typeface="Dynapuff Condensed"/>
                <a:ea typeface="Dynapuff Condensed"/>
                <a:cs typeface="Dynapuff Condensed"/>
                <a:sym typeface="Dynapuff Condensed"/>
              </a:rPr>
              <a:t>•Removed duplicates</a:t>
            </a:r>
          </a:p>
          <a:p>
            <a:pPr algn="just">
              <a:lnSpc>
                <a:spcPts val="4473"/>
              </a:lnSpc>
            </a:pPr>
            <a:r>
              <a:rPr lang="en-US" sz="3195">
                <a:solidFill>
                  <a:srgbClr val="000000"/>
                </a:solidFill>
                <a:latin typeface="Dynapuff Condensed"/>
                <a:ea typeface="Dynapuff Condensed"/>
                <a:cs typeface="Dynapuff Condensed"/>
                <a:sym typeface="Dynapuff Condensed"/>
              </a:rPr>
              <a:t>•Unified party names (e.g., “BJP”, “Bharatiya Janata Party”)</a:t>
            </a:r>
          </a:p>
          <a:p>
            <a:pPr algn="just">
              <a:lnSpc>
                <a:spcPts val="4473"/>
              </a:lnSpc>
            </a:pPr>
            <a:r>
              <a:rPr lang="en-US" sz="3195">
                <a:solidFill>
                  <a:srgbClr val="000000"/>
                </a:solidFill>
                <a:latin typeface="Dynapuff Condensed"/>
                <a:ea typeface="Dynapuff Condensed"/>
                <a:cs typeface="Dynapuff Condensed"/>
                <a:sym typeface="Dynapuff Condensed"/>
              </a:rPr>
              <a:t>•Handled missing values and standardized formats</a:t>
            </a:r>
          </a:p>
          <a:p>
            <a:pPr algn="just">
              <a:lnSpc>
                <a:spcPts val="4473"/>
              </a:lnSpc>
            </a:pPr>
          </a:p>
          <a:p>
            <a:pPr algn="just">
              <a:lnSpc>
                <a:spcPts val="4473"/>
              </a:lnSpc>
            </a:pPr>
          </a:p>
        </p:txBody>
      </p:sp>
      <p:sp>
        <p:nvSpPr>
          <p:cNvPr name="TextBox 7" id="7"/>
          <p:cNvSpPr txBox="true"/>
          <p:nvPr/>
        </p:nvSpPr>
        <p:spPr>
          <a:xfrm rot="0">
            <a:off x="4924696" y="1945277"/>
            <a:ext cx="8438608" cy="1466132"/>
          </a:xfrm>
          <a:prstGeom prst="rect">
            <a:avLst/>
          </a:prstGeom>
        </p:spPr>
        <p:txBody>
          <a:bodyPr anchor="t" rtlCol="false" tIns="0" lIns="0" bIns="0" rIns="0">
            <a:spAutoFit/>
          </a:bodyPr>
          <a:lstStyle/>
          <a:p>
            <a:pPr algn="ctr">
              <a:lnSpc>
                <a:spcPts val="5521"/>
              </a:lnSpc>
            </a:pPr>
            <a:r>
              <a:rPr lang="en-US" sz="6346" spc="63">
                <a:solidFill>
                  <a:srgbClr val="000000"/>
                </a:solidFill>
                <a:latin typeface="Dynapuff Condensed"/>
                <a:ea typeface="Dynapuff Condensed"/>
                <a:cs typeface="Dynapuff Condensed"/>
                <a:sym typeface="Dynapuff Condensed"/>
              </a:rPr>
              <a:t>DATA SOURCES</a:t>
            </a:r>
          </a:p>
          <a:p>
            <a:pPr algn="ctr">
              <a:lnSpc>
                <a:spcPts val="552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90075" y="2689811"/>
            <a:ext cx="5926076" cy="2840454"/>
          </a:xfrm>
          <a:prstGeom prst="rect">
            <a:avLst/>
          </a:prstGeom>
        </p:spPr>
        <p:txBody>
          <a:bodyPr anchor="t" rtlCol="false" tIns="0" lIns="0" bIns="0" rIns="0">
            <a:spAutoFit/>
          </a:bodyPr>
          <a:lstStyle/>
          <a:p>
            <a:pPr algn="ctr">
              <a:lnSpc>
                <a:spcPts val="7437"/>
              </a:lnSpc>
            </a:pPr>
            <a:r>
              <a:rPr lang="en-US" b="true" sz="6197">
                <a:solidFill>
                  <a:srgbClr val="000000"/>
                </a:solidFill>
                <a:latin typeface="Dynapuff Condensed Bold"/>
                <a:ea typeface="Dynapuff Condensed Bold"/>
                <a:cs typeface="Dynapuff Condensed Bold"/>
                <a:sym typeface="Dynapuff Condensed Bold"/>
              </a:rPr>
              <a:t>DASHBOARD OVERVIEW</a:t>
            </a:r>
          </a:p>
          <a:p>
            <a:pPr algn="ctr" marL="0" indent="0" lvl="0">
              <a:lnSpc>
                <a:spcPts val="7437"/>
              </a:lnSpc>
              <a:spcBef>
                <a:spcPct val="0"/>
              </a:spcBef>
            </a:pPr>
          </a:p>
        </p:txBody>
      </p:sp>
      <p:sp>
        <p:nvSpPr>
          <p:cNvPr name="Freeform 3" id="3"/>
          <p:cNvSpPr/>
          <p:nvPr/>
        </p:nvSpPr>
        <p:spPr>
          <a:xfrm flipH="false" flipV="false" rot="1175679">
            <a:off x="12487237" y="1761481"/>
            <a:ext cx="4932635" cy="4706638"/>
          </a:xfrm>
          <a:custGeom>
            <a:avLst/>
            <a:gdLst/>
            <a:ahLst/>
            <a:cxnLst/>
            <a:rect r="r" b="b" t="t" l="l"/>
            <a:pathLst>
              <a:path h="4706638" w="4932635">
                <a:moveTo>
                  <a:pt x="0" y="0"/>
                </a:moveTo>
                <a:lnTo>
                  <a:pt x="4932635" y="0"/>
                </a:lnTo>
                <a:lnTo>
                  <a:pt x="4932635" y="4706638"/>
                </a:lnTo>
                <a:lnTo>
                  <a:pt x="0" y="4706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175679">
            <a:off x="11312148" y="5694984"/>
            <a:ext cx="4932635" cy="4706638"/>
          </a:xfrm>
          <a:custGeom>
            <a:avLst/>
            <a:gdLst/>
            <a:ahLst/>
            <a:cxnLst/>
            <a:rect r="r" b="b" t="t" l="l"/>
            <a:pathLst>
              <a:path h="4706638" w="4932635">
                <a:moveTo>
                  <a:pt x="0" y="0"/>
                </a:moveTo>
                <a:lnTo>
                  <a:pt x="4932634" y="0"/>
                </a:lnTo>
                <a:lnTo>
                  <a:pt x="4932634" y="4706637"/>
                </a:lnTo>
                <a:lnTo>
                  <a:pt x="0" y="47066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175679">
            <a:off x="7126374" y="5781327"/>
            <a:ext cx="4853727" cy="4631345"/>
          </a:xfrm>
          <a:custGeom>
            <a:avLst/>
            <a:gdLst/>
            <a:ahLst/>
            <a:cxnLst/>
            <a:rect r="r" b="b" t="t" l="l"/>
            <a:pathLst>
              <a:path h="4631345" w="4853727">
                <a:moveTo>
                  <a:pt x="0" y="0"/>
                </a:moveTo>
                <a:lnTo>
                  <a:pt x="4853727" y="0"/>
                </a:lnTo>
                <a:lnTo>
                  <a:pt x="4853727" y="4631346"/>
                </a:lnTo>
                <a:lnTo>
                  <a:pt x="0" y="46313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75679">
            <a:off x="616511" y="1430093"/>
            <a:ext cx="5627236" cy="5369415"/>
          </a:xfrm>
          <a:custGeom>
            <a:avLst/>
            <a:gdLst/>
            <a:ahLst/>
            <a:cxnLst/>
            <a:rect r="r" b="b" t="t" l="l"/>
            <a:pathLst>
              <a:path h="5369415" w="5627236">
                <a:moveTo>
                  <a:pt x="0" y="0"/>
                </a:moveTo>
                <a:lnTo>
                  <a:pt x="5627236" y="0"/>
                </a:lnTo>
                <a:lnTo>
                  <a:pt x="5627236" y="5369414"/>
                </a:lnTo>
                <a:lnTo>
                  <a:pt x="0" y="5369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175679">
            <a:off x="3155717" y="5718480"/>
            <a:ext cx="4404985" cy="4203163"/>
          </a:xfrm>
          <a:custGeom>
            <a:avLst/>
            <a:gdLst/>
            <a:ahLst/>
            <a:cxnLst/>
            <a:rect r="r" b="b" t="t" l="l"/>
            <a:pathLst>
              <a:path h="4203163" w="4404985">
                <a:moveTo>
                  <a:pt x="0" y="0"/>
                </a:moveTo>
                <a:lnTo>
                  <a:pt x="4404985" y="0"/>
                </a:lnTo>
                <a:lnTo>
                  <a:pt x="4404985" y="4203163"/>
                </a:lnTo>
                <a:lnTo>
                  <a:pt x="0" y="42031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556727" y="2651711"/>
            <a:ext cx="3334446" cy="3337560"/>
          </a:xfrm>
          <a:prstGeom prst="rect">
            <a:avLst/>
          </a:prstGeom>
        </p:spPr>
        <p:txBody>
          <a:bodyPr anchor="t" rtlCol="false" tIns="0" lIns="0" bIns="0" rIns="0">
            <a:spAutoFit/>
          </a:bodyPr>
          <a:lstStyle/>
          <a:p>
            <a:pPr algn="l">
              <a:lnSpc>
                <a:spcPts val="2940"/>
              </a:lnSpc>
            </a:pPr>
            <a:r>
              <a:rPr lang="en-US" sz="2100">
                <a:solidFill>
                  <a:srgbClr val="000000"/>
                </a:solidFill>
                <a:latin typeface="Dynapuff SemiCondensed"/>
                <a:ea typeface="Dynapuff SemiCondensed"/>
                <a:cs typeface="Dynapuff SemiCondensed"/>
                <a:sym typeface="Dynapuff SemiCondensed"/>
              </a:rPr>
              <a:t>Opini</a:t>
            </a:r>
            <a:r>
              <a:rPr lang="en-US" sz="2100">
                <a:solidFill>
                  <a:srgbClr val="000000"/>
                </a:solidFill>
                <a:latin typeface="Dynapuff SemiCondensed"/>
                <a:ea typeface="Dynapuff SemiCondensed"/>
                <a:cs typeface="Dynapuff SemiCondensed"/>
                <a:sym typeface="Dynapuff SemiCondensed"/>
              </a:rPr>
              <a:t>on Polls</a:t>
            </a:r>
          </a:p>
          <a:p>
            <a:pPr algn="l">
              <a:lnSpc>
                <a:spcPts val="2940"/>
              </a:lnSpc>
            </a:pPr>
            <a:r>
              <a:rPr lang="en-US" sz="2100">
                <a:solidFill>
                  <a:srgbClr val="000000"/>
                </a:solidFill>
                <a:latin typeface="Dynapuff SemiCondensed"/>
                <a:ea typeface="Dynapuff SemiCondensed"/>
                <a:cs typeface="Dynapuff SemiCondensed"/>
                <a:sym typeface="Dynapuff SemiCondensed"/>
              </a:rPr>
              <a:t>•Displays pre-election poll predictions</a:t>
            </a:r>
          </a:p>
          <a:p>
            <a:pPr algn="l">
              <a:lnSpc>
                <a:spcPts val="2940"/>
              </a:lnSpc>
            </a:pPr>
            <a:r>
              <a:rPr lang="en-US" sz="2100">
                <a:solidFill>
                  <a:srgbClr val="000000"/>
                </a:solidFill>
                <a:latin typeface="Dynapuff SemiCondensed"/>
                <a:ea typeface="Dynapuff SemiCondensed"/>
                <a:cs typeface="Dynapuff SemiCondensed"/>
                <a:sym typeface="Dynapuff SemiCondensed"/>
              </a:rPr>
              <a:t>•Shows projected seats and vote-share by alliance</a:t>
            </a:r>
          </a:p>
          <a:p>
            <a:pPr algn="l">
              <a:lnSpc>
                <a:spcPts val="2940"/>
              </a:lnSpc>
            </a:pPr>
            <a:r>
              <a:rPr lang="en-US" sz="2100">
                <a:solidFill>
                  <a:srgbClr val="000000"/>
                </a:solidFill>
                <a:latin typeface="Dynapuff SemiCondensed"/>
                <a:ea typeface="Dynapuff SemiCondensed"/>
                <a:cs typeface="Dynapuff SemiCondensed"/>
                <a:sym typeface="Dynapuff SemiCondensed"/>
              </a:rPr>
              <a:t>•Includes poll sample size and margin of error</a:t>
            </a:r>
          </a:p>
          <a:p>
            <a:pPr algn="l">
              <a:lnSpc>
                <a:spcPts val="2940"/>
              </a:lnSpc>
            </a:pPr>
          </a:p>
          <a:p>
            <a:pPr algn="l">
              <a:lnSpc>
                <a:spcPts val="2940"/>
              </a:lnSpc>
            </a:pPr>
          </a:p>
        </p:txBody>
      </p:sp>
      <p:sp>
        <p:nvSpPr>
          <p:cNvPr name="TextBox 9" id="9"/>
          <p:cNvSpPr txBox="true"/>
          <p:nvPr/>
        </p:nvSpPr>
        <p:spPr>
          <a:xfrm rot="0">
            <a:off x="8137947" y="6574158"/>
            <a:ext cx="3101109" cy="4069952"/>
          </a:xfrm>
          <a:prstGeom prst="rect">
            <a:avLst/>
          </a:prstGeom>
        </p:spPr>
        <p:txBody>
          <a:bodyPr anchor="t" rtlCol="false" tIns="0" lIns="0" bIns="0" rIns="0">
            <a:spAutoFit/>
          </a:bodyPr>
          <a:lstStyle/>
          <a:p>
            <a:pPr algn="l">
              <a:lnSpc>
                <a:spcPts val="2996"/>
              </a:lnSpc>
            </a:pPr>
            <a:r>
              <a:rPr lang="en-US" sz="2140">
                <a:solidFill>
                  <a:srgbClr val="000000"/>
                </a:solidFill>
                <a:latin typeface="Dynapuff SemiCondensed"/>
                <a:ea typeface="Dynapuff SemiCondensed"/>
                <a:cs typeface="Dynapuff SemiCondensed"/>
                <a:sym typeface="Dynapuff SemiCondensed"/>
              </a:rPr>
              <a:t>Electi</a:t>
            </a:r>
            <a:r>
              <a:rPr lang="en-US" sz="2140">
                <a:solidFill>
                  <a:srgbClr val="000000"/>
                </a:solidFill>
                <a:latin typeface="Dynapuff SemiCondensed"/>
                <a:ea typeface="Dynapuff SemiCondensed"/>
                <a:cs typeface="Dynapuff SemiCondensed"/>
                <a:sym typeface="Dynapuff SemiCondensed"/>
              </a:rPr>
              <a:t>on Summary</a:t>
            </a:r>
          </a:p>
          <a:p>
            <a:pPr algn="l">
              <a:lnSpc>
                <a:spcPts val="2996"/>
              </a:lnSpc>
            </a:pPr>
            <a:r>
              <a:rPr lang="en-US" sz="2140">
                <a:solidFill>
                  <a:srgbClr val="000000"/>
                </a:solidFill>
                <a:latin typeface="Dynapuff SemiCondensed"/>
                <a:ea typeface="Dynapuff SemiCondensed"/>
                <a:cs typeface="Dynapuff SemiCondensed"/>
                <a:sym typeface="Dynapuff SemiCondensed"/>
              </a:rPr>
              <a:t>•Focuses on party performance and representation.</a:t>
            </a:r>
          </a:p>
          <a:p>
            <a:pPr algn="l">
              <a:lnSpc>
                <a:spcPts val="2996"/>
              </a:lnSpc>
            </a:pPr>
            <a:r>
              <a:rPr lang="en-US" sz="2140">
                <a:solidFill>
                  <a:srgbClr val="000000"/>
                </a:solidFill>
                <a:latin typeface="Dynapuff SemiCondensed"/>
                <a:ea typeface="Dynapuff SemiCondensed"/>
                <a:cs typeface="Dynapuff SemiCondensed"/>
                <a:sym typeface="Dynapuff SemiCondensed"/>
              </a:rPr>
              <a:t>•Displays total electors, votes by party, winning candidates, and gender/category diversity.</a:t>
            </a:r>
          </a:p>
          <a:p>
            <a:pPr algn="l">
              <a:lnSpc>
                <a:spcPts val="2996"/>
              </a:lnSpc>
            </a:pPr>
          </a:p>
          <a:p>
            <a:pPr algn="l">
              <a:lnSpc>
                <a:spcPts val="2996"/>
              </a:lnSpc>
            </a:pPr>
          </a:p>
        </p:txBody>
      </p:sp>
      <p:sp>
        <p:nvSpPr>
          <p:cNvPr name="TextBox 10" id="10"/>
          <p:cNvSpPr txBox="true"/>
          <p:nvPr/>
        </p:nvSpPr>
        <p:spPr>
          <a:xfrm rot="0">
            <a:off x="2291733" y="2185707"/>
            <a:ext cx="2782255" cy="5194935"/>
          </a:xfrm>
          <a:prstGeom prst="rect">
            <a:avLst/>
          </a:prstGeom>
        </p:spPr>
        <p:txBody>
          <a:bodyPr anchor="t" rtlCol="false" tIns="0" lIns="0" bIns="0" rIns="0">
            <a:spAutoFit/>
          </a:bodyPr>
          <a:lstStyle/>
          <a:p>
            <a:pPr algn="l">
              <a:lnSpc>
                <a:spcPts val="2940"/>
              </a:lnSpc>
            </a:pPr>
            <a:r>
              <a:rPr lang="en-US" sz="2100">
                <a:solidFill>
                  <a:srgbClr val="000000"/>
                </a:solidFill>
                <a:latin typeface="Dynapuff SemiCondensed"/>
                <a:ea typeface="Dynapuff SemiCondensed"/>
                <a:cs typeface="Dynapuff SemiCondensed"/>
                <a:sym typeface="Dynapuff SemiCondensed"/>
              </a:rPr>
              <a:t>Overall Election Results</a:t>
            </a:r>
          </a:p>
          <a:p>
            <a:pPr algn="l">
              <a:lnSpc>
                <a:spcPts val="2940"/>
              </a:lnSpc>
            </a:pPr>
            <a:r>
              <a:rPr lang="en-US" sz="2100">
                <a:solidFill>
                  <a:srgbClr val="000000"/>
                </a:solidFill>
                <a:latin typeface="Dynapuff SemiCondensed"/>
                <a:ea typeface="Dynapuff SemiCondensed"/>
                <a:cs typeface="Dynapuff SemiCondensed"/>
                <a:sym typeface="Dynapuff SemiCondensed"/>
              </a:rPr>
              <a:t>•Shows total seats, party-wise and alliance-wise performance, and leading candidates.</a:t>
            </a:r>
          </a:p>
          <a:p>
            <a:pPr algn="l">
              <a:lnSpc>
                <a:spcPts val="2940"/>
              </a:lnSpc>
            </a:pPr>
            <a:r>
              <a:rPr lang="en-US" sz="2100">
                <a:solidFill>
                  <a:srgbClr val="000000"/>
                </a:solidFill>
                <a:latin typeface="Dynapuff SemiCondensed"/>
                <a:ea typeface="Dynapuff SemiCondensed"/>
                <a:cs typeface="Dynapuff SemiCondensed"/>
                <a:sym typeface="Dynapuff SemiCondensed"/>
              </a:rPr>
              <a:t>•Gives a complete snapshot of the overall election outcome.</a:t>
            </a:r>
          </a:p>
          <a:p>
            <a:pPr algn="l">
              <a:lnSpc>
                <a:spcPts val="2940"/>
              </a:lnSpc>
            </a:pPr>
          </a:p>
          <a:p>
            <a:pPr algn="l">
              <a:lnSpc>
                <a:spcPts val="2940"/>
              </a:lnSpc>
            </a:pPr>
          </a:p>
          <a:p>
            <a:pPr algn="l">
              <a:lnSpc>
                <a:spcPts val="2940"/>
              </a:lnSpc>
            </a:pPr>
          </a:p>
        </p:txBody>
      </p:sp>
      <p:sp>
        <p:nvSpPr>
          <p:cNvPr name="TextBox 11" id="11"/>
          <p:cNvSpPr txBox="true"/>
          <p:nvPr/>
        </p:nvSpPr>
        <p:spPr>
          <a:xfrm rot="0">
            <a:off x="4111677" y="6458064"/>
            <a:ext cx="2869483" cy="4080510"/>
          </a:xfrm>
          <a:prstGeom prst="rect">
            <a:avLst/>
          </a:prstGeom>
        </p:spPr>
        <p:txBody>
          <a:bodyPr anchor="t" rtlCol="false" tIns="0" lIns="0" bIns="0" rIns="0">
            <a:spAutoFit/>
          </a:bodyPr>
          <a:lstStyle/>
          <a:p>
            <a:pPr algn="l">
              <a:lnSpc>
                <a:spcPts val="2940"/>
              </a:lnSpc>
            </a:pPr>
            <a:r>
              <a:rPr lang="en-US" sz="2100">
                <a:solidFill>
                  <a:srgbClr val="000000"/>
                </a:solidFill>
                <a:latin typeface="Dynapuff SemiCondensed"/>
                <a:ea typeface="Dynapuff SemiCondensed"/>
                <a:cs typeface="Dynapuff SemiCondensed"/>
                <a:sym typeface="Dynapuff SemiCondensed"/>
              </a:rPr>
              <a:t>Candidat</a:t>
            </a:r>
            <a:r>
              <a:rPr lang="en-US" sz="2100">
                <a:solidFill>
                  <a:srgbClr val="000000"/>
                </a:solidFill>
                <a:latin typeface="Dynapuff SemiCondensed"/>
                <a:ea typeface="Dynapuff SemiCondensed"/>
                <a:cs typeface="Dynapuff SemiCondensed"/>
                <a:sym typeface="Dynapuff SemiCondensed"/>
              </a:rPr>
              <a:t>es Data</a:t>
            </a:r>
          </a:p>
          <a:p>
            <a:pPr algn="l">
              <a:lnSpc>
                <a:spcPts val="2940"/>
              </a:lnSpc>
            </a:pPr>
            <a:r>
              <a:rPr lang="en-US" sz="2100">
                <a:solidFill>
                  <a:srgbClr val="000000"/>
                </a:solidFill>
                <a:latin typeface="Dynapuff SemiCondensed"/>
                <a:ea typeface="Dynapuff SemiCondensed"/>
                <a:cs typeface="Dynapuff SemiCondensed"/>
                <a:sym typeface="Dynapuff SemiCondensed"/>
              </a:rPr>
              <a:t>•Shows profile of winning candidates</a:t>
            </a:r>
          </a:p>
          <a:p>
            <a:pPr algn="l">
              <a:lnSpc>
                <a:spcPts val="2940"/>
              </a:lnSpc>
            </a:pPr>
            <a:r>
              <a:rPr lang="en-US" sz="2100">
                <a:solidFill>
                  <a:srgbClr val="000000"/>
                </a:solidFill>
                <a:latin typeface="Dynapuff SemiCondensed"/>
                <a:ea typeface="Dynapuff SemiCondensed"/>
                <a:cs typeface="Dynapuff SemiCondensed"/>
                <a:sym typeface="Dynapuff SemiCondensed"/>
              </a:rPr>
              <a:t>•Includes assets, criminal cases, and education</a:t>
            </a:r>
          </a:p>
          <a:p>
            <a:pPr algn="l">
              <a:lnSpc>
                <a:spcPts val="2940"/>
              </a:lnSpc>
            </a:pPr>
            <a:r>
              <a:rPr lang="en-US" sz="2100">
                <a:solidFill>
                  <a:srgbClr val="000000"/>
                </a:solidFill>
                <a:latin typeface="Dynapuff SemiCondensed"/>
                <a:ea typeface="Dynapuff SemiCondensed"/>
                <a:cs typeface="Dynapuff SemiCondensed"/>
                <a:sym typeface="Dynapuff SemiCondensed"/>
              </a:rPr>
              <a:t>•Compares background of winners by party</a:t>
            </a:r>
          </a:p>
          <a:p>
            <a:pPr algn="l">
              <a:lnSpc>
                <a:spcPts val="2940"/>
              </a:lnSpc>
            </a:pPr>
          </a:p>
          <a:p>
            <a:pPr algn="l">
              <a:lnSpc>
                <a:spcPts val="2940"/>
              </a:lnSpc>
            </a:pPr>
          </a:p>
          <a:p>
            <a:pPr algn="l">
              <a:lnSpc>
                <a:spcPts val="2940"/>
              </a:lnSpc>
            </a:pPr>
          </a:p>
        </p:txBody>
      </p:sp>
      <p:sp>
        <p:nvSpPr>
          <p:cNvPr name="TextBox 12" id="12"/>
          <p:cNvSpPr txBox="true"/>
          <p:nvPr/>
        </p:nvSpPr>
        <p:spPr>
          <a:xfrm rot="0">
            <a:off x="12119398" y="6749854"/>
            <a:ext cx="3318134" cy="3709035"/>
          </a:xfrm>
          <a:prstGeom prst="rect">
            <a:avLst/>
          </a:prstGeom>
        </p:spPr>
        <p:txBody>
          <a:bodyPr anchor="t" rtlCol="false" tIns="0" lIns="0" bIns="0" rIns="0">
            <a:spAutoFit/>
          </a:bodyPr>
          <a:lstStyle/>
          <a:p>
            <a:pPr algn="l">
              <a:lnSpc>
                <a:spcPts val="2940"/>
              </a:lnSpc>
            </a:pPr>
            <a:r>
              <a:rPr lang="en-US" sz="2100">
                <a:solidFill>
                  <a:srgbClr val="000000"/>
                </a:solidFill>
                <a:latin typeface="Dynapuff SemiCondensed"/>
                <a:ea typeface="Dynapuff SemiCondensed"/>
                <a:cs typeface="Dynapuff SemiCondensed"/>
                <a:sym typeface="Dynapuff SemiCondensed"/>
              </a:rPr>
              <a:t>Ove</a:t>
            </a:r>
            <a:r>
              <a:rPr lang="en-US" sz="2100">
                <a:solidFill>
                  <a:srgbClr val="000000"/>
                </a:solidFill>
                <a:latin typeface="Dynapuff SemiCondensed"/>
                <a:ea typeface="Dynapuff SemiCondensed"/>
                <a:cs typeface="Dynapuff SemiCondensed"/>
                <a:sym typeface="Dynapuff SemiCondensed"/>
              </a:rPr>
              <a:t>rall Election Results</a:t>
            </a:r>
          </a:p>
          <a:p>
            <a:pPr algn="l">
              <a:lnSpc>
                <a:spcPts val="2940"/>
              </a:lnSpc>
            </a:pPr>
            <a:r>
              <a:rPr lang="en-US" sz="2100">
                <a:solidFill>
                  <a:srgbClr val="000000"/>
                </a:solidFill>
                <a:latin typeface="Dynapuff SemiCondensed"/>
                <a:ea typeface="Dynapuff SemiCondensed"/>
                <a:cs typeface="Dynapuff SemiCondensed"/>
                <a:sym typeface="Dynapuff SemiCondensed"/>
              </a:rPr>
              <a:t>•Gives a complete snapshot of the overall election outcome.</a:t>
            </a:r>
          </a:p>
          <a:p>
            <a:pPr algn="l">
              <a:lnSpc>
                <a:spcPts val="2940"/>
              </a:lnSpc>
            </a:pPr>
            <a:r>
              <a:rPr lang="en-US" sz="2100">
                <a:solidFill>
                  <a:srgbClr val="000000"/>
                </a:solidFill>
                <a:latin typeface="Dynapuff SemiCondensed"/>
                <a:ea typeface="Dynapuff SemiCondensed"/>
                <a:cs typeface="Dynapuff SemiCondensed"/>
                <a:sym typeface="Dynapuff SemiCondensed"/>
              </a:rPr>
              <a:t>•Shows total seats, party-wise and alliance-wise performance, and leading candidates.</a:t>
            </a:r>
          </a:p>
          <a:p>
            <a:pPr algn="l">
              <a:lnSpc>
                <a:spcPts val="2940"/>
              </a:lnSpc>
            </a:pPr>
          </a:p>
          <a:p>
            <a:pPr algn="l">
              <a:lnSpc>
                <a:spcPts val="29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425139" y="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144000" y="2762194"/>
            <a:ext cx="7961448" cy="4479283"/>
          </a:xfrm>
          <a:custGeom>
            <a:avLst/>
            <a:gdLst/>
            <a:ahLst/>
            <a:cxnLst/>
            <a:rect r="r" b="b" t="t" l="l"/>
            <a:pathLst>
              <a:path h="4479283" w="7961448">
                <a:moveTo>
                  <a:pt x="0" y="0"/>
                </a:moveTo>
                <a:lnTo>
                  <a:pt x="7961448" y="0"/>
                </a:lnTo>
                <a:lnTo>
                  <a:pt x="7961448" y="4479283"/>
                </a:lnTo>
                <a:lnTo>
                  <a:pt x="0" y="4479283"/>
                </a:lnTo>
                <a:lnTo>
                  <a:pt x="0" y="0"/>
                </a:lnTo>
                <a:close/>
              </a:path>
            </a:pathLst>
          </a:custGeom>
          <a:blipFill>
            <a:blip r:embed="rId4"/>
            <a:stretch>
              <a:fillRect l="0" t="0" r="0" b="0"/>
            </a:stretch>
          </a:blipFill>
        </p:spPr>
      </p:sp>
      <p:sp>
        <p:nvSpPr>
          <p:cNvPr name="TextBox 5" id="5"/>
          <p:cNvSpPr txBox="true"/>
          <p:nvPr/>
        </p:nvSpPr>
        <p:spPr>
          <a:xfrm rot="0">
            <a:off x="4969167" y="1552575"/>
            <a:ext cx="8799600" cy="1000125"/>
          </a:xfrm>
          <a:prstGeom prst="rect">
            <a:avLst/>
          </a:prstGeom>
        </p:spPr>
        <p:txBody>
          <a:bodyPr anchor="t" rtlCol="false" tIns="0" lIns="0" bIns="0" rIns="0">
            <a:spAutoFit/>
          </a:bodyPr>
          <a:lstStyle/>
          <a:p>
            <a:pPr algn="ctr" marL="0" indent="0" lvl="0">
              <a:lnSpc>
                <a:spcPts val="7800"/>
              </a:lnSpc>
            </a:pPr>
            <a:r>
              <a:rPr lang="en-US" sz="6500">
                <a:solidFill>
                  <a:srgbClr val="000000"/>
                </a:solidFill>
                <a:latin typeface="Dynapuff Condensed"/>
                <a:ea typeface="Dynapuff Condensed"/>
                <a:cs typeface="Dynapuff Condensed"/>
                <a:sym typeface="Dynapuff Condensed"/>
              </a:rPr>
              <a:t>OVERALL ELECTION RESULTS</a:t>
            </a:r>
          </a:p>
        </p:txBody>
      </p:sp>
      <p:sp>
        <p:nvSpPr>
          <p:cNvPr name="TextBox 6" id="6"/>
          <p:cNvSpPr txBox="true"/>
          <p:nvPr/>
        </p:nvSpPr>
        <p:spPr>
          <a:xfrm rot="0">
            <a:off x="2057400" y="3217275"/>
            <a:ext cx="6969501" cy="4107815"/>
          </a:xfrm>
          <a:prstGeom prst="rect">
            <a:avLst/>
          </a:prstGeom>
        </p:spPr>
        <p:txBody>
          <a:bodyPr anchor="t" rtlCol="false" tIns="0" lIns="0" bIns="0" rIns="0">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•Sh</a:t>
            </a:r>
            <a:r>
              <a:rPr lang="en-US" sz="2900">
                <a:solidFill>
                  <a:srgbClr val="000000"/>
                </a:solidFill>
                <a:latin typeface="Dynapuff SemiCondensed"/>
                <a:ea typeface="Dynapuff SemiCondensed"/>
                <a:cs typeface="Dynapuff SemiCondensed"/>
                <a:sym typeface="Dynapuff SemiCondensed"/>
              </a:rPr>
              <a:t>ows total seats, party-wise and alliance-wise results.</a:t>
            </a:r>
          </a:p>
          <a:p>
            <a:pPr algn="l">
              <a:lnSpc>
                <a:spcPts val="4060"/>
              </a:lnSpc>
            </a:pPr>
            <a:r>
              <a:rPr lang="en-US" sz="2900">
                <a:solidFill>
                  <a:srgbClr val="000000"/>
                </a:solidFill>
                <a:latin typeface="Dynapuff SemiCondensed"/>
                <a:ea typeface="Dynapuff SemiCondensed"/>
                <a:cs typeface="Dynapuff SemiCondensed"/>
                <a:sym typeface="Dynapuff SemiCondensed"/>
              </a:rPr>
              <a:t>•Displays leading parties and top candidates.</a:t>
            </a:r>
          </a:p>
          <a:p>
            <a:pPr algn="l">
              <a:lnSpc>
                <a:spcPts val="4060"/>
              </a:lnSpc>
            </a:pPr>
            <a:r>
              <a:rPr lang="en-US" sz="2900">
                <a:solidFill>
                  <a:srgbClr val="000000"/>
                </a:solidFill>
                <a:latin typeface="Dynapuff SemiCondensed"/>
                <a:ea typeface="Dynapuff SemiCondensed"/>
                <a:cs typeface="Dynapuff SemiCondensed"/>
                <a:sym typeface="Dynapuff SemiCondensed"/>
              </a:rPr>
              <a:t>•Provides a national-level snapshot of the final outcome.</a:t>
            </a:r>
          </a:p>
          <a:p>
            <a:pPr algn="l">
              <a:lnSpc>
                <a:spcPts val="4060"/>
              </a:lnSpc>
            </a:pPr>
          </a:p>
          <a:p>
            <a:pPr algn="l">
              <a:lnSpc>
                <a:spcPts val="4060"/>
              </a:lnSpc>
            </a:pPr>
          </a:p>
        </p:txBody>
      </p:sp>
      <p:sp>
        <p:nvSpPr>
          <p:cNvPr name="TextBox 7" id="7"/>
          <p:cNvSpPr txBox="true"/>
          <p:nvPr/>
        </p:nvSpPr>
        <p:spPr>
          <a:xfrm rot="0">
            <a:off x="3968630" y="7384296"/>
            <a:ext cx="11673349" cy="2050415"/>
          </a:xfrm>
          <a:prstGeom prst="rect">
            <a:avLst/>
          </a:prstGeom>
        </p:spPr>
        <p:txBody>
          <a:bodyPr anchor="t" rtlCol="false" tIns="0" lIns="0" bIns="0" rIns="0">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Thi</a:t>
            </a:r>
            <a:r>
              <a:rPr lang="en-US" sz="2900">
                <a:solidFill>
                  <a:srgbClr val="000000"/>
                </a:solidFill>
                <a:latin typeface="Dynapuff SemiCondensed"/>
                <a:ea typeface="Dynapuff SemiCondensed"/>
                <a:cs typeface="Dynapuff SemiCondensed"/>
                <a:sym typeface="Dynapuff SemiCondensed"/>
              </a:rPr>
              <a:t>s dashboard gives the overall outcome of the 2024 elections — which alliances and parties dominated, and who the top-performing candidates were. It helps understand the national result at a glance.</a:t>
            </a:r>
          </a:p>
          <a:p>
            <a:pPr algn="l">
              <a:lnSpc>
                <a:spcPts val="406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425139" y="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68967" y="2878054"/>
            <a:ext cx="7385850" cy="4144336"/>
          </a:xfrm>
          <a:custGeom>
            <a:avLst/>
            <a:gdLst/>
            <a:ahLst/>
            <a:cxnLst/>
            <a:rect r="r" b="b" t="t" l="l"/>
            <a:pathLst>
              <a:path h="4144336" w="7385850">
                <a:moveTo>
                  <a:pt x="0" y="0"/>
                </a:moveTo>
                <a:lnTo>
                  <a:pt x="7385850" y="0"/>
                </a:lnTo>
                <a:lnTo>
                  <a:pt x="7385850" y="4144336"/>
                </a:lnTo>
                <a:lnTo>
                  <a:pt x="0" y="4144336"/>
                </a:lnTo>
                <a:lnTo>
                  <a:pt x="0" y="0"/>
                </a:lnTo>
                <a:close/>
              </a:path>
            </a:pathLst>
          </a:custGeom>
          <a:blipFill>
            <a:blip r:embed="rId4"/>
            <a:stretch>
              <a:fillRect l="0" t="0" r="0" b="0"/>
            </a:stretch>
          </a:blipFill>
        </p:spPr>
      </p:sp>
      <p:sp>
        <p:nvSpPr>
          <p:cNvPr name="TextBox 5" id="5"/>
          <p:cNvSpPr txBox="true"/>
          <p:nvPr/>
        </p:nvSpPr>
        <p:spPr>
          <a:xfrm rot="0">
            <a:off x="4969167" y="1552575"/>
            <a:ext cx="8799600" cy="1000125"/>
          </a:xfrm>
          <a:prstGeom prst="rect">
            <a:avLst/>
          </a:prstGeom>
        </p:spPr>
        <p:txBody>
          <a:bodyPr anchor="t" rtlCol="false" tIns="0" lIns="0" bIns="0" rIns="0">
            <a:spAutoFit/>
          </a:bodyPr>
          <a:lstStyle/>
          <a:p>
            <a:pPr algn="ctr" marL="0" indent="0" lvl="0">
              <a:lnSpc>
                <a:spcPts val="7800"/>
              </a:lnSpc>
            </a:pPr>
            <a:r>
              <a:rPr lang="en-US" sz="6500">
                <a:solidFill>
                  <a:srgbClr val="000000"/>
                </a:solidFill>
                <a:latin typeface="Dynapuff Condensed"/>
                <a:ea typeface="Dynapuff Condensed"/>
                <a:cs typeface="Dynapuff Condensed"/>
                <a:sym typeface="Dynapuff Condensed"/>
              </a:rPr>
              <a:t>ELECTION SUMMARY</a:t>
            </a:r>
          </a:p>
        </p:txBody>
      </p:sp>
      <p:sp>
        <p:nvSpPr>
          <p:cNvPr name="TextBox 6" id="6"/>
          <p:cNvSpPr txBox="true"/>
          <p:nvPr/>
        </p:nvSpPr>
        <p:spPr>
          <a:xfrm rot="0">
            <a:off x="2057400" y="3217275"/>
            <a:ext cx="6969501" cy="4107815"/>
          </a:xfrm>
          <a:prstGeom prst="rect">
            <a:avLst/>
          </a:prstGeom>
        </p:spPr>
        <p:txBody>
          <a:bodyPr anchor="t" rtlCol="false" tIns="0" lIns="0" bIns="0" rIns="0">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•Display</a:t>
            </a:r>
            <a:r>
              <a:rPr lang="en-US" sz="2900">
                <a:solidFill>
                  <a:srgbClr val="000000"/>
                </a:solidFill>
                <a:latin typeface="Dynapuff SemiCondensed"/>
                <a:ea typeface="Dynapuff SemiCondensed"/>
                <a:cs typeface="Dynapuff SemiCondensed"/>
                <a:sym typeface="Dynapuff SemiCondensed"/>
              </a:rPr>
              <a:t>s total electors, valid votes, and parties.</a:t>
            </a:r>
          </a:p>
          <a:p>
            <a:pPr algn="l">
              <a:lnSpc>
                <a:spcPts val="4060"/>
              </a:lnSpc>
            </a:pPr>
            <a:r>
              <a:rPr lang="en-US" sz="2900">
                <a:solidFill>
                  <a:srgbClr val="000000"/>
                </a:solidFill>
                <a:latin typeface="Dynapuff SemiCondensed"/>
                <a:ea typeface="Dynapuff SemiCondensed"/>
                <a:cs typeface="Dynapuff SemiCondensed"/>
                <a:sym typeface="Dynapuff SemiCondensed"/>
              </a:rPr>
              <a:t>•Shows votes by party and winning candidates by party.</a:t>
            </a:r>
          </a:p>
          <a:p>
            <a:pPr algn="l">
              <a:lnSpc>
                <a:spcPts val="4060"/>
              </a:lnSpc>
            </a:pPr>
            <a:r>
              <a:rPr lang="en-US" sz="2900">
                <a:solidFill>
                  <a:srgbClr val="000000"/>
                </a:solidFill>
                <a:latin typeface="Dynapuff SemiCondensed"/>
                <a:ea typeface="Dynapuff SemiCondensed"/>
                <a:cs typeface="Dynapuff SemiCondensed"/>
                <a:sym typeface="Dynapuff SemiCondensed"/>
              </a:rPr>
              <a:t>•Includes gender and category representation among winners.</a:t>
            </a:r>
          </a:p>
          <a:p>
            <a:pPr algn="l">
              <a:lnSpc>
                <a:spcPts val="4060"/>
              </a:lnSpc>
            </a:pPr>
          </a:p>
          <a:p>
            <a:pPr algn="l">
              <a:lnSpc>
                <a:spcPts val="4060"/>
              </a:lnSpc>
            </a:pPr>
          </a:p>
        </p:txBody>
      </p:sp>
      <p:sp>
        <p:nvSpPr>
          <p:cNvPr name="TextBox 7" id="7"/>
          <p:cNvSpPr txBox="true"/>
          <p:nvPr/>
        </p:nvSpPr>
        <p:spPr>
          <a:xfrm rot="0">
            <a:off x="3968630" y="7384296"/>
            <a:ext cx="11673349" cy="2050415"/>
          </a:xfrm>
          <a:prstGeom prst="rect">
            <a:avLst/>
          </a:prstGeom>
        </p:spPr>
        <p:txBody>
          <a:bodyPr anchor="t" rtlCol="false" tIns="0" lIns="0" bIns="0" rIns="0">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Thi</a:t>
            </a:r>
            <a:r>
              <a:rPr lang="en-US" sz="2900">
                <a:solidFill>
                  <a:srgbClr val="000000"/>
                </a:solidFill>
                <a:latin typeface="Dynapuff SemiCondensed"/>
                <a:ea typeface="Dynapuff SemiCondensed"/>
                <a:cs typeface="Dynapuff SemiCondensed"/>
                <a:sym typeface="Dynapuff SemiCondensed"/>
              </a:rPr>
              <a:t>s page focuses on the participation side — how many voters turned out, how many candidates each party won, and the diversity among winners based on gender and category.</a:t>
            </a:r>
          </a:p>
          <a:p>
            <a:pPr algn="l">
              <a:lnSpc>
                <a:spcPts val="40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425139" y="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553528" y="3013159"/>
            <a:ext cx="6929011" cy="3878446"/>
          </a:xfrm>
          <a:custGeom>
            <a:avLst/>
            <a:gdLst/>
            <a:ahLst/>
            <a:cxnLst/>
            <a:rect r="r" b="b" t="t" l="l"/>
            <a:pathLst>
              <a:path h="3878446" w="6929011">
                <a:moveTo>
                  <a:pt x="0" y="0"/>
                </a:moveTo>
                <a:lnTo>
                  <a:pt x="6929011" y="0"/>
                </a:lnTo>
                <a:lnTo>
                  <a:pt x="6929011" y="3878446"/>
                </a:lnTo>
                <a:lnTo>
                  <a:pt x="0" y="3878446"/>
                </a:lnTo>
                <a:lnTo>
                  <a:pt x="0" y="0"/>
                </a:lnTo>
                <a:close/>
              </a:path>
            </a:pathLst>
          </a:custGeom>
          <a:blipFill>
            <a:blip r:embed="rId4"/>
            <a:stretch>
              <a:fillRect l="0" t="0" r="0" b="0"/>
            </a:stretch>
          </a:blipFill>
        </p:spPr>
      </p:sp>
      <p:sp>
        <p:nvSpPr>
          <p:cNvPr name="TextBox 5" id="5"/>
          <p:cNvSpPr txBox="true"/>
          <p:nvPr/>
        </p:nvSpPr>
        <p:spPr>
          <a:xfrm rot="0">
            <a:off x="4969167" y="1552575"/>
            <a:ext cx="8799600" cy="1000125"/>
          </a:xfrm>
          <a:prstGeom prst="rect">
            <a:avLst/>
          </a:prstGeom>
        </p:spPr>
        <p:txBody>
          <a:bodyPr anchor="t" rtlCol="false" tIns="0" lIns="0" bIns="0" rIns="0">
            <a:spAutoFit/>
          </a:bodyPr>
          <a:lstStyle/>
          <a:p>
            <a:pPr algn="ctr" marL="0" indent="0" lvl="0">
              <a:lnSpc>
                <a:spcPts val="7800"/>
              </a:lnSpc>
            </a:pPr>
            <a:r>
              <a:rPr lang="en-US" sz="6500">
                <a:solidFill>
                  <a:srgbClr val="000000"/>
                </a:solidFill>
                <a:latin typeface="Dynapuff Condensed"/>
                <a:ea typeface="Dynapuff Condensed"/>
                <a:cs typeface="Dynapuff Condensed"/>
                <a:sym typeface="Dynapuff Condensed"/>
              </a:rPr>
              <a:t>CANDIDATES DATA</a:t>
            </a:r>
          </a:p>
        </p:txBody>
      </p:sp>
      <p:sp>
        <p:nvSpPr>
          <p:cNvPr name="TextBox 6" id="6"/>
          <p:cNvSpPr txBox="true"/>
          <p:nvPr/>
        </p:nvSpPr>
        <p:spPr>
          <a:xfrm rot="0">
            <a:off x="2057400" y="3217275"/>
            <a:ext cx="6969501" cy="4107815"/>
          </a:xfrm>
          <a:prstGeom prst="rect">
            <a:avLst/>
          </a:prstGeom>
        </p:spPr>
        <p:txBody>
          <a:bodyPr anchor="t" rtlCol="false" tIns="0" lIns="0" bIns="0" rIns="0">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•Sh</a:t>
            </a:r>
            <a:r>
              <a:rPr lang="en-US" sz="2900">
                <a:solidFill>
                  <a:srgbClr val="000000"/>
                </a:solidFill>
                <a:latin typeface="Dynapuff SemiCondensed"/>
                <a:ea typeface="Dynapuff SemiCondensed"/>
                <a:cs typeface="Dynapuff SemiCondensed"/>
                <a:sym typeface="Dynapuff SemiCondensed"/>
              </a:rPr>
              <a:t>ows average assets, criminal cases, and education level.</a:t>
            </a:r>
          </a:p>
          <a:p>
            <a:pPr algn="l">
              <a:lnSpc>
                <a:spcPts val="4060"/>
              </a:lnSpc>
            </a:pPr>
            <a:r>
              <a:rPr lang="en-US" sz="2900">
                <a:solidFill>
                  <a:srgbClr val="000000"/>
                </a:solidFill>
                <a:latin typeface="Dynapuff SemiCondensed"/>
                <a:ea typeface="Dynapuff SemiCondensed"/>
                <a:cs typeface="Dynapuff SemiCondensed"/>
                <a:sym typeface="Dynapuff SemiCondensed"/>
              </a:rPr>
              <a:t>•Compares candidate profiles across major parties.</a:t>
            </a:r>
          </a:p>
          <a:p>
            <a:pPr algn="l">
              <a:lnSpc>
                <a:spcPts val="4060"/>
              </a:lnSpc>
            </a:pPr>
            <a:r>
              <a:rPr lang="en-US" sz="2900">
                <a:solidFill>
                  <a:srgbClr val="000000"/>
                </a:solidFill>
                <a:latin typeface="Dynapuff SemiCondensed"/>
                <a:ea typeface="Dynapuff SemiCondensed"/>
                <a:cs typeface="Dynapuff SemiCondensed"/>
                <a:sym typeface="Dynapuff SemiCondensed"/>
              </a:rPr>
              <a:t>•Highlights trends in wealth and qualification.</a:t>
            </a:r>
          </a:p>
          <a:p>
            <a:pPr algn="l">
              <a:lnSpc>
                <a:spcPts val="4060"/>
              </a:lnSpc>
            </a:pPr>
          </a:p>
          <a:p>
            <a:pPr algn="l">
              <a:lnSpc>
                <a:spcPts val="4060"/>
              </a:lnSpc>
            </a:pPr>
          </a:p>
        </p:txBody>
      </p:sp>
      <p:sp>
        <p:nvSpPr>
          <p:cNvPr name="TextBox 7" id="7"/>
          <p:cNvSpPr txBox="true"/>
          <p:nvPr/>
        </p:nvSpPr>
        <p:spPr>
          <a:xfrm rot="0">
            <a:off x="3968630" y="7127121"/>
            <a:ext cx="11673349" cy="2564765"/>
          </a:xfrm>
          <a:prstGeom prst="rect">
            <a:avLst/>
          </a:prstGeom>
        </p:spPr>
        <p:txBody>
          <a:bodyPr anchor="t" rtlCol="false" tIns="0" lIns="0" bIns="0" rIns="0">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Thi</a:t>
            </a:r>
            <a:r>
              <a:rPr lang="en-US" sz="2900">
                <a:solidFill>
                  <a:srgbClr val="000000"/>
                </a:solidFill>
                <a:latin typeface="Dynapuff SemiCondensed"/>
                <a:ea typeface="Dynapuff SemiCondensed"/>
                <a:cs typeface="Dynapuff SemiCondensed"/>
                <a:sym typeface="Dynapuff SemiCondensed"/>
              </a:rPr>
              <a:t>s dashboard gives us insight into the background of winning candidates — whether they’re wealthy, educated, or have criminal records — helping us understand the quality and profile of our representatives.</a:t>
            </a:r>
          </a:p>
          <a:p>
            <a:pPr algn="l">
              <a:lnSpc>
                <a:spcPts val="406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425139" y="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68967" y="2848946"/>
            <a:ext cx="7660801" cy="4305778"/>
          </a:xfrm>
          <a:custGeom>
            <a:avLst/>
            <a:gdLst/>
            <a:ahLst/>
            <a:cxnLst/>
            <a:rect r="r" b="b" t="t" l="l"/>
            <a:pathLst>
              <a:path h="4305778" w="7660801">
                <a:moveTo>
                  <a:pt x="0" y="0"/>
                </a:moveTo>
                <a:lnTo>
                  <a:pt x="7660801" y="0"/>
                </a:lnTo>
                <a:lnTo>
                  <a:pt x="7660801" y="4305779"/>
                </a:lnTo>
                <a:lnTo>
                  <a:pt x="0" y="4305779"/>
                </a:lnTo>
                <a:lnTo>
                  <a:pt x="0" y="0"/>
                </a:lnTo>
                <a:close/>
              </a:path>
            </a:pathLst>
          </a:custGeom>
          <a:blipFill>
            <a:blip r:embed="rId4"/>
            <a:stretch>
              <a:fillRect l="0" t="0" r="0" b="0"/>
            </a:stretch>
          </a:blipFill>
        </p:spPr>
      </p:sp>
      <p:sp>
        <p:nvSpPr>
          <p:cNvPr name="TextBox 5" id="5"/>
          <p:cNvSpPr txBox="true"/>
          <p:nvPr/>
        </p:nvSpPr>
        <p:spPr>
          <a:xfrm rot="0">
            <a:off x="4969167" y="1552575"/>
            <a:ext cx="8799600" cy="1000125"/>
          </a:xfrm>
          <a:prstGeom prst="rect">
            <a:avLst/>
          </a:prstGeom>
        </p:spPr>
        <p:txBody>
          <a:bodyPr anchor="t" rtlCol="false" tIns="0" lIns="0" bIns="0" rIns="0">
            <a:spAutoFit/>
          </a:bodyPr>
          <a:lstStyle/>
          <a:p>
            <a:pPr algn="ctr" marL="0" indent="0" lvl="0">
              <a:lnSpc>
                <a:spcPts val="7800"/>
              </a:lnSpc>
            </a:pPr>
            <a:r>
              <a:rPr lang="en-US" sz="6500">
                <a:solidFill>
                  <a:srgbClr val="000000"/>
                </a:solidFill>
                <a:latin typeface="Dynapuff Condensed"/>
                <a:ea typeface="Dynapuff Condensed"/>
                <a:cs typeface="Dynapuff Condensed"/>
                <a:sym typeface="Dynapuff Condensed"/>
              </a:rPr>
              <a:t> RESULT COMPARISON</a:t>
            </a:r>
          </a:p>
        </p:txBody>
      </p:sp>
      <p:sp>
        <p:nvSpPr>
          <p:cNvPr name="TextBox 6" id="6"/>
          <p:cNvSpPr txBox="true"/>
          <p:nvPr/>
        </p:nvSpPr>
        <p:spPr>
          <a:xfrm rot="0">
            <a:off x="2057400" y="3217275"/>
            <a:ext cx="6969501" cy="4107815"/>
          </a:xfrm>
          <a:prstGeom prst="rect">
            <a:avLst/>
          </a:prstGeom>
        </p:spPr>
        <p:txBody>
          <a:bodyPr anchor="t" rtlCol="false" tIns="0" lIns="0" bIns="0" rIns="0">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•C</a:t>
            </a:r>
            <a:r>
              <a:rPr lang="en-US" sz="2900">
                <a:solidFill>
                  <a:srgbClr val="000000"/>
                </a:solidFill>
                <a:latin typeface="Dynapuff SemiCondensed"/>
                <a:ea typeface="Dynapuff SemiCondensed"/>
                <a:cs typeface="Dynapuff SemiCondensed"/>
                <a:sym typeface="Dynapuff SemiCondensed"/>
              </a:rPr>
              <a:t>ompares party performance across elections (2014–2024).</a:t>
            </a:r>
          </a:p>
          <a:p>
            <a:pPr algn="l">
              <a:lnSpc>
                <a:spcPts val="4060"/>
              </a:lnSpc>
            </a:pPr>
            <a:r>
              <a:rPr lang="en-US" sz="2900">
                <a:solidFill>
                  <a:srgbClr val="000000"/>
                </a:solidFill>
                <a:latin typeface="Dynapuff SemiCondensed"/>
                <a:ea typeface="Dynapuff SemiCondensed"/>
                <a:cs typeface="Dynapuff SemiCondensed"/>
                <a:sym typeface="Dynapuff SemiCondensed"/>
              </a:rPr>
              <a:t>•Shows seat trends, vote share changes, and alliance gains/losses.</a:t>
            </a:r>
          </a:p>
          <a:p>
            <a:pPr algn="l">
              <a:lnSpc>
                <a:spcPts val="4060"/>
              </a:lnSpc>
            </a:pPr>
            <a:r>
              <a:rPr lang="en-US" sz="2900">
                <a:solidFill>
                  <a:srgbClr val="000000"/>
                </a:solidFill>
                <a:latin typeface="Dynapuff SemiCondensed"/>
                <a:ea typeface="Dynapuff SemiCondensed"/>
                <a:cs typeface="Dynapuff SemiCondensed"/>
                <a:sym typeface="Dynapuff SemiCondensed"/>
              </a:rPr>
              <a:t>•Highlights growth or decline of major parties over time.</a:t>
            </a:r>
          </a:p>
          <a:p>
            <a:pPr algn="l">
              <a:lnSpc>
                <a:spcPts val="4060"/>
              </a:lnSpc>
            </a:pPr>
          </a:p>
          <a:p>
            <a:pPr algn="l">
              <a:lnSpc>
                <a:spcPts val="4060"/>
              </a:lnSpc>
            </a:pPr>
          </a:p>
        </p:txBody>
      </p:sp>
      <p:sp>
        <p:nvSpPr>
          <p:cNvPr name="TextBox 7" id="7"/>
          <p:cNvSpPr txBox="true"/>
          <p:nvPr/>
        </p:nvSpPr>
        <p:spPr>
          <a:xfrm rot="0">
            <a:off x="3968630" y="7384296"/>
            <a:ext cx="11673349" cy="2050415"/>
          </a:xfrm>
          <a:prstGeom prst="rect">
            <a:avLst/>
          </a:prstGeom>
        </p:spPr>
        <p:txBody>
          <a:bodyPr anchor="t" rtlCol="false" tIns="0" lIns="0" bIns="0" rIns="0">
            <a:spAutoFit/>
          </a:bodyPr>
          <a:lstStyle/>
          <a:p>
            <a:pPr algn="l">
              <a:lnSpc>
                <a:spcPts val="4060"/>
              </a:lnSpc>
            </a:pPr>
            <a:r>
              <a:rPr lang="en-US" sz="2900">
                <a:solidFill>
                  <a:srgbClr val="000000"/>
                </a:solidFill>
                <a:latin typeface="Dynapuff SemiCondensed"/>
                <a:ea typeface="Dynapuff SemiCondensed"/>
                <a:cs typeface="Dynapuff SemiCondensed"/>
                <a:sym typeface="Dynapuff SemiCondensed"/>
              </a:rPr>
              <a:t>Thi</a:t>
            </a:r>
            <a:r>
              <a:rPr lang="en-US" sz="2900">
                <a:solidFill>
                  <a:srgbClr val="000000"/>
                </a:solidFill>
                <a:latin typeface="Dynapuff SemiCondensed"/>
                <a:ea typeface="Dynapuff SemiCondensed"/>
                <a:cs typeface="Dynapuff SemiCondensed"/>
                <a:sym typeface="Dynapuff SemiCondensed"/>
              </a:rPr>
              <a:t>s dashboard compares how major political parties performed in previous elections versus 2024. It shows where parties have grown stronger or weaker, making trend analysis easy.</a:t>
            </a:r>
          </a:p>
          <a:p>
            <a:pPr algn="l">
              <a:lnSpc>
                <a:spcPts val="406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DAG3p9FqeWg</dc:identifier>
  <dcterms:modified xsi:type="dcterms:W3CDTF">2011-08-01T06:04:30Z</dcterms:modified>
  <cp:revision>1</cp:revision>
  <dc:title>presentation</dc:title>
</cp:coreProperties>
</file>